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7"/>
  </p:notesMasterIdLst>
  <p:handoutMasterIdLst>
    <p:handoutMasterId r:id="rId8"/>
  </p:handoutMasterIdLst>
  <p:sldIdLst>
    <p:sldId id="366" r:id="rId2"/>
    <p:sldId id="372" r:id="rId3"/>
    <p:sldId id="368" r:id="rId4"/>
    <p:sldId id="371" r:id="rId5"/>
    <p:sldId id="374" r:id="rId6"/>
  </p:sldIdLst>
  <p:sldSz cx="9906000" cy="6858000" type="A4"/>
  <p:notesSz cx="6797675" cy="9926638"/>
  <p:custDataLst>
    <p:tags r:id="rId9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DB Office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DB Office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DB Office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DB Office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DB Office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DB Office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DB Office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DB Office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DB Office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98">
          <p15:clr>
            <a:srgbClr val="A4A3A4"/>
          </p15:clr>
        </p15:guide>
        <p15:guide id="2" orient="horz" pos="3974">
          <p15:clr>
            <a:srgbClr val="A4A3A4"/>
          </p15:clr>
        </p15:guide>
        <p15:guide id="3" pos="126">
          <p15:clr>
            <a:srgbClr val="A4A3A4"/>
          </p15:clr>
        </p15:guide>
        <p15:guide id="4" pos="62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8C8CD"/>
    <a:srgbClr val="646973"/>
    <a:srgbClr val="F0CD0A"/>
    <a:srgbClr val="004BB4"/>
    <a:srgbClr val="000066"/>
    <a:srgbClr val="FF33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37" autoAdjust="0"/>
    <p:restoredTop sz="94598" autoAdjust="0"/>
  </p:normalViewPr>
  <p:slideViewPr>
    <p:cSldViewPr>
      <p:cViewPr varScale="1">
        <p:scale>
          <a:sx n="127" d="100"/>
          <a:sy n="127" d="100"/>
        </p:scale>
        <p:origin x="1644" y="120"/>
      </p:cViewPr>
      <p:guideLst>
        <p:guide orient="horz" pos="1298"/>
        <p:guide orient="horz" pos="3974"/>
        <p:guide pos="126"/>
        <p:guide pos="623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370" y="-96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601" cy="533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428" y="0"/>
            <a:ext cx="2895364" cy="533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9030"/>
            <a:ext cx="2971601" cy="456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428" y="9449030"/>
            <a:ext cx="2895364" cy="456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0FBD0D47-9701-4794-B136-3E80646EA74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58672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89" cy="4966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487" y="0"/>
            <a:ext cx="2946188" cy="4966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1200" y="744538"/>
            <a:ext cx="537686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887" y="4714202"/>
            <a:ext cx="4983903" cy="446825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Formate des Vorlagentextes zu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990"/>
            <a:ext cx="2946189" cy="49664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487" y="9429990"/>
            <a:ext cx="2946188" cy="49664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469B3C82-1E3F-4C9F-8BAC-D03E4DA8757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29712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DB Office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DB Office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DB Office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DB Office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DB Office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51"/>
          <p:cNvGrpSpPr>
            <a:grpSpLocks/>
          </p:cNvGrpSpPr>
          <p:nvPr/>
        </p:nvGrpSpPr>
        <p:grpSpPr bwMode="auto">
          <a:xfrm>
            <a:off x="0" y="1123950"/>
            <a:ext cx="9906000" cy="287338"/>
            <a:chOff x="0" y="708"/>
            <a:chExt cx="6240" cy="181"/>
          </a:xfrm>
        </p:grpSpPr>
        <p:sp>
          <p:nvSpPr>
            <p:cNvPr id="5" name="Rectangle 1052"/>
            <p:cNvSpPr>
              <a:spLocks noChangeArrowheads="1"/>
            </p:cNvSpPr>
            <p:nvPr/>
          </p:nvSpPr>
          <p:spPr bwMode="auto">
            <a:xfrm>
              <a:off x="0" y="708"/>
              <a:ext cx="6240" cy="9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de-DE" sz="1600"/>
            </a:p>
          </p:txBody>
        </p:sp>
        <p:sp>
          <p:nvSpPr>
            <p:cNvPr id="6" name="Rectangle 1053"/>
            <p:cNvSpPr>
              <a:spLocks noChangeArrowheads="1"/>
            </p:cNvSpPr>
            <p:nvPr/>
          </p:nvSpPr>
          <p:spPr bwMode="auto">
            <a:xfrm>
              <a:off x="0" y="708"/>
              <a:ext cx="2122" cy="1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de-DE" sz="1600"/>
            </a:p>
          </p:txBody>
        </p:sp>
      </p:grpSp>
      <p:pic>
        <p:nvPicPr>
          <p:cNvPr id="7" name="Picture 1077" descr="DB-NETZE_rgb_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51" t="-49437" r="-12785" b="-14261"/>
          <a:stretch>
            <a:fillRect/>
          </a:stretch>
        </p:blipFill>
        <p:spPr bwMode="auto">
          <a:xfrm>
            <a:off x="8045450" y="0"/>
            <a:ext cx="186055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2" name="Rectangle 1034"/>
          <p:cNvSpPr>
            <a:spLocks noGrp="1" noChangeArrowheads="1"/>
          </p:cNvSpPr>
          <p:nvPr>
            <p:ph type="ctrTitle"/>
          </p:nvPr>
        </p:nvSpPr>
        <p:spPr bwMode="auto">
          <a:xfrm>
            <a:off x="200025" y="1557338"/>
            <a:ext cx="9505950" cy="863600"/>
          </a:xfrm>
          <a:prstGeom prst="rect">
            <a:avLst/>
          </a:prstGeom>
          <a:noFill/>
          <a:ln algn="ctr"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442913" algn="l"/>
                <a:tab pos="987425" algn="l"/>
                <a:tab pos="1519238" algn="l"/>
                <a:tab pos="2065338" algn="l"/>
                <a:tab pos="2595563" algn="l"/>
                <a:tab pos="3141663" algn="l"/>
              </a:tabLst>
              <a:defRPr sz="24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28683" name="Rectangle 1035"/>
          <p:cNvSpPr>
            <a:spLocks noGrp="1" noChangeArrowheads="1"/>
          </p:cNvSpPr>
          <p:nvPr>
            <p:ph type="subTitle" idx="1"/>
          </p:nvPr>
        </p:nvSpPr>
        <p:spPr>
          <a:xfrm>
            <a:off x="200025" y="2420938"/>
            <a:ext cx="9505950" cy="863600"/>
          </a:xfrm>
          <a:ln algn="ctr"/>
        </p:spPr>
        <p:txBody>
          <a:bodyPr/>
          <a:lstStyle>
            <a:lvl1pPr>
              <a:tabLst>
                <a:tab pos="442913" algn="l"/>
                <a:tab pos="987425" algn="l"/>
                <a:tab pos="1519238" algn="l"/>
                <a:tab pos="2065338" algn="l"/>
                <a:tab pos="2595563" algn="l"/>
                <a:tab pos="3141663" algn="l"/>
              </a:tabLst>
              <a:defRPr sz="2400" b="0">
                <a:solidFill>
                  <a:schemeClr val="tx2"/>
                </a:solidFill>
              </a:defRPr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759470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4" name="Rectangle 6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DB Netz AG I.NPB 1 (A)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3CE59-37B9-4D6E-88DF-1705488A948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9919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329488" y="274638"/>
            <a:ext cx="2376487" cy="6180137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00025" y="274638"/>
            <a:ext cx="6977063" cy="6180137"/>
          </a:xfrm>
        </p:spPr>
        <p:txBody>
          <a:bodyPr vert="eaVert"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4" name="Rectangle 6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DB Netz AG I.NPB 1 (A)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E7F577-28D1-4264-B6D7-B8ED5D84B79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5763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4" name="Rectangle 6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DB Netz AG I.NPB 1 (A)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8B227-B594-4BCC-8E33-3FF9C203464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8339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Textmasterformate durch Klicken bearbeiten</a:t>
            </a:r>
          </a:p>
        </p:txBody>
      </p:sp>
      <p:sp>
        <p:nvSpPr>
          <p:cNvPr id="4" name="Rectangle 6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DB Netz AG I.NPB 1 (A)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35562-7E86-4183-8753-8CCDCD49A98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267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00025" y="1557338"/>
            <a:ext cx="4676775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29200" y="1557338"/>
            <a:ext cx="4676775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5" name="Rectangle 6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DB Netz AG I.NPB 1 (A)</a:t>
            </a:r>
          </a:p>
        </p:txBody>
      </p:sp>
      <p:sp>
        <p:nvSpPr>
          <p:cNvPr id="6" name="Rectangle 6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31CAC-A525-417B-9B3F-43BC4A03725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5423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7" name="Rectangle 6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DB Netz AG I.NPB 1 (A)</a:t>
            </a:r>
          </a:p>
        </p:txBody>
      </p:sp>
      <p:sp>
        <p:nvSpPr>
          <p:cNvPr id="8" name="Rectangle 6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0B7B7-24DF-4F27-A7DB-B8F912BDF80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6916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Rectangle 6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DB Netz AG I.NPB 1 (A)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C0FC2F-85B3-4B38-853B-006CD200B86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3319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DB Netz AG I.NPB 1 (A)</a:t>
            </a:r>
          </a:p>
        </p:txBody>
      </p:sp>
      <p:sp>
        <p:nvSpPr>
          <p:cNvPr id="3" name="Rectangle 6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E61E1-421C-4F64-843B-6D69AD6A06E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7087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Textmasterformate durch Klicken bearbeiten</a:t>
            </a:r>
          </a:p>
        </p:txBody>
      </p:sp>
      <p:sp>
        <p:nvSpPr>
          <p:cNvPr id="5" name="Rectangle 6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DB Netz AG I.NPB 1 (A)</a:t>
            </a:r>
          </a:p>
        </p:txBody>
      </p:sp>
      <p:sp>
        <p:nvSpPr>
          <p:cNvPr id="6" name="Rectangle 6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F8A0DA-F63E-4341-94B7-2617568CB03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230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Textmasterformate durch Klicken bearbeiten</a:t>
            </a:r>
          </a:p>
        </p:txBody>
      </p:sp>
      <p:sp>
        <p:nvSpPr>
          <p:cNvPr id="5" name="Rectangle 6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DB Netz AG I.NPB 1 (A)</a:t>
            </a:r>
          </a:p>
        </p:txBody>
      </p:sp>
      <p:sp>
        <p:nvSpPr>
          <p:cNvPr id="6" name="Rectangle 6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53443-5C98-4233-B5C1-DF7201BF24E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7298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0025" y="1557338"/>
            <a:ext cx="9505950" cy="489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Klicken Sie, um die Formate des Vorlagentextes zu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grpSp>
        <p:nvGrpSpPr>
          <p:cNvPr id="1027" name="Group 54"/>
          <p:cNvGrpSpPr>
            <a:grpSpLocks/>
          </p:cNvGrpSpPr>
          <p:nvPr/>
        </p:nvGrpSpPr>
        <p:grpSpPr bwMode="auto">
          <a:xfrm>
            <a:off x="0" y="1123950"/>
            <a:ext cx="9906000" cy="287338"/>
            <a:chOff x="0" y="708"/>
            <a:chExt cx="6240" cy="181"/>
          </a:xfrm>
        </p:grpSpPr>
        <p:sp>
          <p:nvSpPr>
            <p:cNvPr id="1031" name="Rectangle 55"/>
            <p:cNvSpPr>
              <a:spLocks noChangeArrowheads="1"/>
            </p:cNvSpPr>
            <p:nvPr/>
          </p:nvSpPr>
          <p:spPr bwMode="auto">
            <a:xfrm>
              <a:off x="0" y="708"/>
              <a:ext cx="6240" cy="9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de-DE" sz="1600"/>
            </a:p>
          </p:txBody>
        </p:sp>
        <p:sp>
          <p:nvSpPr>
            <p:cNvPr id="1032" name="Rectangle 56"/>
            <p:cNvSpPr>
              <a:spLocks noChangeArrowheads="1"/>
            </p:cNvSpPr>
            <p:nvPr/>
          </p:nvSpPr>
          <p:spPr bwMode="auto">
            <a:xfrm>
              <a:off x="0" y="708"/>
              <a:ext cx="2122" cy="1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de-DE" sz="1600"/>
            </a:p>
          </p:txBody>
        </p:sp>
      </p:grpSp>
      <p:sp>
        <p:nvSpPr>
          <p:cNvPr id="3135" name="Rectangle 6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5" y="6580188"/>
            <a:ext cx="138747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900"/>
            </a:lvl1pPr>
          </a:lstStyle>
          <a:p>
            <a:pPr>
              <a:defRPr/>
            </a:pPr>
            <a:r>
              <a:rPr lang="de-DE"/>
              <a:t>DB Netz AG I.NPB 1 (A)</a:t>
            </a:r>
          </a:p>
        </p:txBody>
      </p:sp>
      <p:pic>
        <p:nvPicPr>
          <p:cNvPr id="1029" name="Picture 65" descr="DB-NETZE_rgb_M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51" t="-49437" r="-12785" b="-14261"/>
          <a:stretch>
            <a:fillRect/>
          </a:stretch>
        </p:blipFill>
        <p:spPr bwMode="auto">
          <a:xfrm>
            <a:off x="8045450" y="0"/>
            <a:ext cx="186055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40" name="Rectangle 6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792413" y="6624638"/>
            <a:ext cx="23114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900"/>
            </a:lvl1pPr>
          </a:lstStyle>
          <a:p>
            <a:pPr>
              <a:defRPr/>
            </a:pPr>
            <a:fld id="{1DE581EB-6A48-44AE-80BE-E0FB41D9D80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85" r:id="rId1"/>
    <p:sldLayoutId id="2147484575" r:id="rId2"/>
    <p:sldLayoutId id="2147484576" r:id="rId3"/>
    <p:sldLayoutId id="2147484577" r:id="rId4"/>
    <p:sldLayoutId id="2147484578" r:id="rId5"/>
    <p:sldLayoutId id="2147484579" r:id="rId6"/>
    <p:sldLayoutId id="2147484580" r:id="rId7"/>
    <p:sldLayoutId id="2147484581" r:id="rId8"/>
    <p:sldLayoutId id="2147484582" r:id="rId9"/>
    <p:sldLayoutId id="2147484583" r:id="rId10"/>
    <p:sldLayoutId id="2147484584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DB Offic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DB Offic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DB Offic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DB Office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DB Office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DB Office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DB Office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DB Office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374650" indent="-184150" algn="l" rtl="0" eaLnBrk="0" fontAlgn="base" hangingPunct="0">
        <a:spcBef>
          <a:spcPct val="0"/>
        </a:spcBef>
        <a:spcAft>
          <a:spcPct val="0"/>
        </a:spcAft>
        <a:buClr>
          <a:srgbClr val="FF0000"/>
        </a:buClr>
        <a:buSzPct val="85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2pPr>
      <a:lvl3pPr marL="752475" indent="-187325" algn="l" rtl="0" eaLnBrk="0" fontAlgn="base" hangingPunct="0">
        <a:spcBef>
          <a:spcPct val="0"/>
        </a:spcBef>
        <a:spcAft>
          <a:spcPct val="0"/>
        </a:spcAft>
        <a:buClr>
          <a:srgbClr val="FF0000"/>
        </a:buClr>
        <a:buChar char="–"/>
        <a:defRPr sz="1600">
          <a:solidFill>
            <a:schemeClr val="tx1"/>
          </a:solidFill>
          <a:latin typeface="+mn-lt"/>
        </a:defRPr>
      </a:lvl3pPr>
      <a:lvl4pPr marL="1130300" indent="-187325" algn="l" rtl="0" eaLnBrk="0" fontAlgn="base" hangingPunct="0">
        <a:spcBef>
          <a:spcPct val="0"/>
        </a:spcBef>
        <a:spcAft>
          <a:spcPct val="0"/>
        </a:spcAft>
        <a:buClr>
          <a:srgbClr val="FF0000"/>
        </a:buClr>
        <a:buChar char="–"/>
        <a:defRPr sz="1600">
          <a:solidFill>
            <a:schemeClr val="tx1"/>
          </a:solidFill>
          <a:latin typeface="+mn-lt"/>
        </a:defRPr>
      </a:lvl4pPr>
      <a:lvl5pPr marL="1549400" indent="-228600" algn="l" rtl="0" eaLnBrk="0" fontAlgn="base" hangingPunct="0">
        <a:spcBef>
          <a:spcPct val="0"/>
        </a:spcBef>
        <a:spcAft>
          <a:spcPct val="0"/>
        </a:spcAft>
        <a:buClr>
          <a:srgbClr val="FF0000"/>
        </a:buClr>
        <a:buChar char="–"/>
        <a:defRPr sz="1600">
          <a:solidFill>
            <a:schemeClr val="tx1"/>
          </a:solidFill>
          <a:latin typeface="+mn-lt"/>
        </a:defRPr>
      </a:lvl5pPr>
      <a:lvl6pPr marL="2006600" indent="-228600" algn="l" rtl="0" eaLnBrk="0" fontAlgn="base" hangingPunct="0">
        <a:spcBef>
          <a:spcPct val="0"/>
        </a:spcBef>
        <a:spcAft>
          <a:spcPct val="0"/>
        </a:spcAft>
        <a:buClr>
          <a:srgbClr val="FF0000"/>
        </a:buClr>
        <a:buChar char="–"/>
        <a:defRPr sz="1600">
          <a:solidFill>
            <a:schemeClr val="tx1"/>
          </a:solidFill>
          <a:latin typeface="+mn-lt"/>
        </a:defRPr>
      </a:lvl6pPr>
      <a:lvl7pPr marL="2463800" indent="-228600" algn="l" rtl="0" eaLnBrk="0" fontAlgn="base" hangingPunct="0">
        <a:spcBef>
          <a:spcPct val="0"/>
        </a:spcBef>
        <a:spcAft>
          <a:spcPct val="0"/>
        </a:spcAft>
        <a:buClr>
          <a:srgbClr val="FF0000"/>
        </a:buClr>
        <a:buChar char="–"/>
        <a:defRPr sz="1600">
          <a:solidFill>
            <a:schemeClr val="tx1"/>
          </a:solidFill>
          <a:latin typeface="+mn-lt"/>
        </a:defRPr>
      </a:lvl7pPr>
      <a:lvl8pPr marL="2921000" indent="-228600" algn="l" rtl="0" eaLnBrk="0" fontAlgn="base" hangingPunct="0">
        <a:spcBef>
          <a:spcPct val="0"/>
        </a:spcBef>
        <a:spcAft>
          <a:spcPct val="0"/>
        </a:spcAft>
        <a:buClr>
          <a:srgbClr val="FF0000"/>
        </a:buClr>
        <a:buChar char="–"/>
        <a:defRPr sz="1600">
          <a:solidFill>
            <a:schemeClr val="tx1"/>
          </a:solidFill>
          <a:latin typeface="+mn-lt"/>
        </a:defRPr>
      </a:lvl8pPr>
      <a:lvl9pPr marL="3378200" indent="-228600" algn="l" rtl="0" eaLnBrk="0" fontAlgn="base" hangingPunct="0">
        <a:spcBef>
          <a:spcPct val="0"/>
        </a:spcBef>
        <a:spcAft>
          <a:spcPct val="0"/>
        </a:spcAft>
        <a:buClr>
          <a:srgbClr val="FF0000"/>
        </a:buClr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10" Type="http://schemas.openxmlformats.org/officeDocument/2006/relationships/image" Target="../media/image1.png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image" Target="../media/image3.png"/><Relationship Id="rId7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hyperlink" Target="https://fahrweg.dbnetze.com/fahrweg-de/kunden/leistungen/trassen/anreizsystem/anreizsystem_sgv-3535848?contentId=4419248" TargetMode="External"/><Relationship Id="rId4" Type="http://schemas.openxmlformats.org/officeDocument/2006/relationships/hyperlink" Target="https://fahrweg.dbnetze.com/fahrweg-de/kunden/leistungen/trassen/anreizsystem/anreizsystem_spv-4161054?contentId=4419248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hyperlink" Target="mailto:kunas.db.netz@deutschebahn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9pPr>
          </a:lstStyle>
          <a:p>
            <a:fld id="{28454FBA-282B-4AE6-B5F5-AB6C045A243A}" type="slidenum">
              <a:rPr lang="de-DE" sz="900" smtClean="0"/>
              <a:pPr/>
              <a:t>1</a:t>
            </a:fld>
            <a:endParaRPr lang="de-DE" sz="900"/>
          </a:p>
        </p:txBody>
      </p:sp>
      <p:pic>
        <p:nvPicPr>
          <p:cNvPr id="3076" name="Picture 5" descr="DB-NETZE_rgb_M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51" t="-49437" r="-12785" b="-14261"/>
          <a:stretch>
            <a:fillRect/>
          </a:stretch>
        </p:blipFill>
        <p:spPr bwMode="auto">
          <a:xfrm>
            <a:off x="8047038" y="1588"/>
            <a:ext cx="1860550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200025" y="2708920"/>
            <a:ext cx="95059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pPr eaLnBrk="0" hangingPunct="0">
              <a:tabLst>
                <a:tab pos="442913" algn="l"/>
                <a:tab pos="987425" algn="l"/>
                <a:tab pos="1519238" algn="l"/>
                <a:tab pos="2065338" algn="l"/>
                <a:tab pos="2595563" algn="l"/>
                <a:tab pos="3141663" algn="l"/>
              </a:tabLst>
            </a:pPr>
            <a:r>
              <a:rPr lang="de-DE" sz="2800" b="1" dirty="0"/>
              <a:t>Umkodierungen in KuNAS beantragen</a:t>
            </a:r>
          </a:p>
          <a:p>
            <a:pPr eaLnBrk="0" hangingPunct="0">
              <a:tabLst>
                <a:tab pos="442913" algn="l"/>
                <a:tab pos="987425" algn="l"/>
                <a:tab pos="1519238" algn="l"/>
                <a:tab pos="2065338" algn="l"/>
                <a:tab pos="2595563" algn="l"/>
                <a:tab pos="3141663" algn="l"/>
              </a:tabLst>
            </a:pPr>
            <a:endParaRPr lang="de-DE" sz="1400" b="1" dirty="0">
              <a:solidFill>
                <a:schemeClr val="tx2"/>
              </a:solidFill>
            </a:endParaRPr>
          </a:p>
          <a:p>
            <a:pPr eaLnBrk="0" hangingPunct="0">
              <a:tabLst>
                <a:tab pos="442913" algn="l"/>
                <a:tab pos="987425" algn="l"/>
                <a:tab pos="1519238" algn="l"/>
                <a:tab pos="2065338" algn="l"/>
                <a:tab pos="2595563" algn="l"/>
                <a:tab pos="3141663" algn="l"/>
              </a:tabLst>
            </a:pPr>
            <a:r>
              <a:rPr lang="de-DE" sz="1400" b="1" u="sng" dirty="0">
                <a:solidFill>
                  <a:schemeClr val="tx2"/>
                </a:solidFill>
              </a:rPr>
              <a:t>Gültigkeit:</a:t>
            </a:r>
            <a:r>
              <a:rPr lang="de-DE" sz="1400" b="1" dirty="0">
                <a:solidFill>
                  <a:schemeClr val="tx2"/>
                </a:solidFill>
              </a:rPr>
              <a:t> für alle EVU </a:t>
            </a:r>
            <a:br>
              <a:rPr lang="de-DE" sz="1400" b="1" dirty="0">
                <a:solidFill>
                  <a:schemeClr val="tx2"/>
                </a:solidFill>
              </a:rPr>
            </a:br>
            <a:r>
              <a:rPr lang="de-DE" sz="1400" b="1" dirty="0">
                <a:solidFill>
                  <a:schemeClr val="tx2"/>
                </a:solidFill>
              </a:rPr>
              <a:t>- Gilt nicht für netzinterne Umkodierungen auf Basis Störfall! </a:t>
            </a:r>
          </a:p>
          <a:p>
            <a:pPr eaLnBrk="0" hangingPunct="0">
              <a:tabLst>
                <a:tab pos="442913" algn="l"/>
                <a:tab pos="987425" algn="l"/>
                <a:tab pos="1519238" algn="l"/>
                <a:tab pos="2065338" algn="l"/>
                <a:tab pos="2595563" algn="l"/>
                <a:tab pos="3141663" algn="l"/>
              </a:tabLst>
            </a:pPr>
            <a:endParaRPr lang="de-DE" sz="1400" dirty="0">
              <a:solidFill>
                <a:schemeClr val="bg2"/>
              </a:solidFill>
            </a:endParaRPr>
          </a:p>
        </p:txBody>
      </p:sp>
      <p:sp>
        <p:nvSpPr>
          <p:cNvPr id="3078" name="Ortbox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745163" y="6462713"/>
            <a:ext cx="33670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18000" rIns="0" bIns="0"/>
          <a:lstStyle>
            <a:lvl1pPr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9pPr>
          </a:lstStyle>
          <a:p>
            <a:r>
              <a:rPr lang="de-DE" dirty="0"/>
              <a:t>Frankfurt (Main), 01.05.2021</a:t>
            </a:r>
          </a:p>
        </p:txBody>
      </p:sp>
      <p:sp>
        <p:nvSpPr>
          <p:cNvPr id="3079" name="FirmaBox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745163" y="5589588"/>
            <a:ext cx="3368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18000" rIns="0" bIns="0"/>
          <a:lstStyle>
            <a:lvl1pPr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9pPr>
          </a:lstStyle>
          <a:p>
            <a:endParaRPr lang="en-US"/>
          </a:p>
        </p:txBody>
      </p:sp>
      <p:sp>
        <p:nvSpPr>
          <p:cNvPr id="3080" name="Referentbox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745163" y="5876925"/>
            <a:ext cx="33670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18000" rIns="0" bIns="0"/>
          <a:lstStyle>
            <a:lvl1pPr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9pPr>
          </a:lstStyle>
          <a:p>
            <a:r>
              <a:rPr lang="de-DE"/>
              <a:t> </a:t>
            </a:r>
          </a:p>
        </p:txBody>
      </p:sp>
      <p:sp>
        <p:nvSpPr>
          <p:cNvPr id="3081" name="Line 13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5745163" y="5561013"/>
            <a:ext cx="36210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82" name="Line 14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5745163" y="5849938"/>
            <a:ext cx="36210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83" name="Line 15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5745163" y="6137275"/>
            <a:ext cx="36210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84" name="Line 16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5745163" y="6426200"/>
            <a:ext cx="36210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85" name="OEBox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745163" y="6165850"/>
            <a:ext cx="3368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18000" rIns="0" bIns="0"/>
          <a:lstStyle>
            <a:lvl1pPr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9pPr>
          </a:lstStyle>
          <a:p>
            <a:endParaRPr lang="en-US"/>
          </a:p>
        </p:txBody>
      </p:sp>
      <p:sp>
        <p:nvSpPr>
          <p:cNvPr id="3086" name="Ortbox"/>
          <p:cNvSpPr txBox="1">
            <a:spLocks noChangeArrowheads="1"/>
          </p:cNvSpPr>
          <p:nvPr/>
        </p:nvSpPr>
        <p:spPr bwMode="gray">
          <a:xfrm>
            <a:off x="5745163" y="5589588"/>
            <a:ext cx="33670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18000" rIns="0" bIns="0"/>
          <a:lstStyle>
            <a:lvl1pPr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9pPr>
          </a:lstStyle>
          <a:p>
            <a:r>
              <a:rPr lang="de-DE"/>
              <a:t>DB Netz AG</a:t>
            </a:r>
          </a:p>
        </p:txBody>
      </p:sp>
      <p:sp>
        <p:nvSpPr>
          <p:cNvPr id="3087" name="Ortbox"/>
          <p:cNvSpPr txBox="1">
            <a:spLocks noChangeArrowheads="1"/>
          </p:cNvSpPr>
          <p:nvPr/>
        </p:nvSpPr>
        <p:spPr bwMode="gray">
          <a:xfrm>
            <a:off x="5745163" y="6181725"/>
            <a:ext cx="33670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18000" rIns="0" bIns="0"/>
          <a:lstStyle>
            <a:lvl1pPr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9pPr>
          </a:lstStyle>
          <a:p>
            <a:r>
              <a:rPr lang="de-DE" dirty="0"/>
              <a:t>I.NBB 311</a:t>
            </a:r>
          </a:p>
        </p:txBody>
      </p:sp>
      <p:sp>
        <p:nvSpPr>
          <p:cNvPr id="3" name="Pfeil nach rechts 2"/>
          <p:cNvSpPr/>
          <p:nvPr/>
        </p:nvSpPr>
        <p:spPr bwMode="auto">
          <a:xfrm>
            <a:off x="1712640" y="4437112"/>
            <a:ext cx="1080120" cy="432048"/>
          </a:xfrm>
          <a:prstGeom prst="right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DB Office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/>
          <p:nvPr/>
        </p:nvSpPr>
        <p:spPr bwMode="auto">
          <a:xfrm>
            <a:off x="776537" y="3684910"/>
            <a:ext cx="8602974" cy="2187534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kumimoji="0" 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B Office" pitchFamily="34" charset="0"/>
              </a:rPr>
              <a:t>Korrekturprozess </a:t>
            </a:r>
            <a:r>
              <a:rPr kumimoji="0" lang="de-DE" sz="9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(</a:t>
            </a:r>
            <a:r>
              <a:rPr lang="de-DE" sz="900" i="1" dirty="0"/>
              <a:t>Quelle: RiL 420.9001; Auszug)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B Office" pitchFamily="34" charset="0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200025" y="6292552"/>
            <a:ext cx="1387475" cy="277812"/>
          </a:xfrm>
        </p:spPr>
        <p:txBody>
          <a:bodyPr/>
          <a:lstStyle/>
          <a:p>
            <a:pPr>
              <a:defRPr/>
            </a:pPr>
            <a:r>
              <a:rPr lang="de-DE" dirty="0"/>
              <a:t>DB Netz AG I.NBB 311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2792413" y="6337002"/>
            <a:ext cx="2311400" cy="260350"/>
          </a:xfrm>
        </p:spPr>
        <p:txBody>
          <a:bodyPr/>
          <a:lstStyle/>
          <a:p>
            <a:pPr>
              <a:defRPr/>
            </a:pPr>
            <a:fld id="{F53E61E1-421C-4F64-843B-6D69AD6A06E1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72480" y="272261"/>
            <a:ext cx="568863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dirty="0"/>
              <a:t>Kodierungs- und Korrekturprozess</a:t>
            </a:r>
          </a:p>
          <a:p>
            <a:r>
              <a:rPr lang="de-DE" sz="1600" dirty="0"/>
              <a:t>Zeitvorgaben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838691" y="3933452"/>
            <a:ext cx="84347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de-DE" dirty="0"/>
              <a:t>Die Kunden der DB Netz AG können sich über den Lauf ihrer Züge durch regelmäßige Auswertungen aus dem Leitsystem unterrichten lassen. Die Auswertungen können in Form von E-Mail oder kontinuierlich über eine Datenschnittstelle, sofern eine Lizenz dafür besteht, übergeben werden.</a:t>
            </a:r>
            <a:br>
              <a:rPr lang="de-DE" dirty="0"/>
            </a:br>
            <a:endParaRPr lang="de-DE" dirty="0"/>
          </a:p>
          <a:p>
            <a:pPr marL="228600" indent="-228600">
              <a:buFont typeface="+mj-lt"/>
              <a:buAutoNum type="arabicPeriod"/>
            </a:pPr>
            <a:r>
              <a:rPr lang="de-DE" dirty="0"/>
              <a:t>Liegen nach dem Validierungsprozess weiterhin Beanstandungen zu Verspätungskodierungen vor, kann mittels eines Umkodierungsantrages innerhalb von </a:t>
            </a:r>
            <a:r>
              <a:rPr lang="de-DE" b="1" u="sng" dirty="0">
                <a:solidFill>
                  <a:srgbClr val="FF0000"/>
                </a:solidFill>
              </a:rPr>
              <a:t>8 Tagen</a:t>
            </a:r>
            <a:r>
              <a:rPr lang="de-DE" dirty="0"/>
              <a:t> eine Umkodierung bei der zuständigen BZ beantragt werden.</a:t>
            </a:r>
            <a:br>
              <a:rPr lang="de-DE" dirty="0"/>
            </a:br>
            <a:endParaRPr lang="de-DE" dirty="0"/>
          </a:p>
          <a:p>
            <a:pPr marL="228600" indent="-228600">
              <a:buFont typeface="+mj-lt"/>
              <a:buAutoNum type="arabicPeriod"/>
            </a:pPr>
            <a:r>
              <a:rPr lang="de-DE" dirty="0"/>
              <a:t>Die BZ prüft den eingereichten Umkodierungsantrag und sendet ihn spätestens nach </a:t>
            </a:r>
            <a:r>
              <a:rPr lang="de-DE" b="1" u="sng" dirty="0">
                <a:solidFill>
                  <a:srgbClr val="FF0000"/>
                </a:solidFill>
              </a:rPr>
              <a:t>3 Tagen</a:t>
            </a:r>
            <a:r>
              <a:rPr lang="de-DE" dirty="0"/>
              <a:t>, ergänzt um die Zustimmung oder eine begründete Ablehnung, an den Antragsteller zurück. Bei Akzeptanz des Umkodierungsantrages  wird die Verspätungskodierung durch die BZ geändert.</a:t>
            </a:r>
          </a:p>
        </p:txBody>
      </p:sp>
      <p:sp>
        <p:nvSpPr>
          <p:cNvPr id="11" name="Legende mit Pfeil nach unten 10"/>
          <p:cNvSpPr/>
          <p:nvPr/>
        </p:nvSpPr>
        <p:spPr bwMode="auto">
          <a:xfrm>
            <a:off x="776536" y="2928390"/>
            <a:ext cx="8602974" cy="756519"/>
          </a:xfrm>
          <a:prstGeom prst="downArrowCallou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B Office" pitchFamily="34" charset="0"/>
              </a:rPr>
              <a:t>Validierung der Kodierungen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100" dirty="0"/>
              <a:t>Innerhalb von </a:t>
            </a:r>
            <a:r>
              <a:rPr lang="de-DE" sz="1100" b="1" i="1" dirty="0">
                <a:solidFill>
                  <a:srgbClr val="FF0000"/>
                </a:solidFill>
              </a:rPr>
              <a:t>24 Std. </a:t>
            </a:r>
            <a:r>
              <a:rPr lang="de-DE" sz="1100" dirty="0"/>
              <a:t>nach Ereigniseintritt; V.: MA BZ; EVU/netzinterne Stelle informiert über weitere Erkenntnisse aus Untersuchungen</a:t>
            </a:r>
            <a:endParaRPr kumimoji="0" lang="de-DE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3" name="Legende mit Pfeil nach unten 12"/>
          <p:cNvSpPr/>
          <p:nvPr/>
        </p:nvSpPr>
        <p:spPr bwMode="auto">
          <a:xfrm>
            <a:off x="776536" y="2280318"/>
            <a:ext cx="8602974" cy="678457"/>
          </a:xfrm>
          <a:prstGeom prst="downArrowCallou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B Office" pitchFamily="34" charset="0"/>
              </a:rPr>
              <a:t>Feinkodierung</a:t>
            </a:r>
            <a:r>
              <a:rPr kumimoji="0" lang="de-DE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DB Office" pitchFamily="34" charset="0"/>
              </a:rPr>
              <a:t>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1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DB Office" pitchFamily="34" charset="0"/>
              </a:rPr>
              <a:t>innerhalb von </a:t>
            </a:r>
            <a:r>
              <a:rPr kumimoji="0" lang="de-DE" sz="1100" b="1" i="1" u="none" strike="noStrike" cap="none" normalizeH="0" dirty="0">
                <a:ln>
                  <a:noFill/>
                </a:ln>
                <a:solidFill>
                  <a:srgbClr val="FF0000"/>
                </a:solidFill>
                <a:effectLst/>
                <a:latin typeface="DB Office" pitchFamily="34" charset="0"/>
              </a:rPr>
              <a:t>30 Minuten </a:t>
            </a:r>
            <a:r>
              <a:rPr kumimoji="0" lang="de-DE" sz="11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DB Office" pitchFamily="34" charset="0"/>
              </a:rPr>
              <a:t>nach Ereigniseintritt; V.: MA BZ in Zusammenarbeit mit EVU oder netzinternen Stellen</a:t>
            </a:r>
            <a:endParaRPr kumimoji="0" lang="de-DE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B Office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 rot="16200000">
            <a:off x="-514094" y="2411412"/>
            <a:ext cx="1872211" cy="30777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/>
              <a:t>Kodierungsprozess</a:t>
            </a:r>
          </a:p>
        </p:txBody>
      </p:sp>
      <p:sp>
        <p:nvSpPr>
          <p:cNvPr id="17" name="Textfeld 16"/>
          <p:cNvSpPr txBox="1"/>
          <p:nvPr/>
        </p:nvSpPr>
        <p:spPr>
          <a:xfrm rot="16200000">
            <a:off x="-671755" y="4624789"/>
            <a:ext cx="2187536" cy="30777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400" b="1" i="1" dirty="0">
                <a:solidFill>
                  <a:srgbClr val="FF0000"/>
                </a:solidFill>
              </a:rPr>
              <a:t>Korrekturprozess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956FA81-5953-4B86-B660-18C93CBE5C71}"/>
              </a:ext>
            </a:extLst>
          </p:cNvPr>
          <p:cNvSpPr txBox="1"/>
          <p:nvPr/>
        </p:nvSpPr>
        <p:spPr>
          <a:xfrm>
            <a:off x="200024" y="5949280"/>
            <a:ext cx="91794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i="1" dirty="0">
                <a:solidFill>
                  <a:srgbClr val="FF0000"/>
                </a:solidFill>
              </a:rPr>
              <a:t>Nach  12 Tagen ist der Kodierungs-/Korrekturprozess abgeschlossen.</a:t>
            </a:r>
          </a:p>
        </p:txBody>
      </p:sp>
      <p:sp>
        <p:nvSpPr>
          <p:cNvPr id="12" name="Legende mit Pfeil nach unten 11"/>
          <p:cNvSpPr/>
          <p:nvPr/>
        </p:nvSpPr>
        <p:spPr bwMode="auto">
          <a:xfrm>
            <a:off x="776536" y="1629195"/>
            <a:ext cx="8602974" cy="678457"/>
          </a:xfrm>
          <a:prstGeom prst="downArrowCallou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DB Office" pitchFamily="34" charset="0"/>
              </a:rPr>
              <a:t>Erstkodierung</a:t>
            </a:r>
            <a:r>
              <a:rPr kumimoji="0" lang="de-DE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DB Office" pitchFamily="34" charset="0"/>
              </a:rPr>
              <a:t>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1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DB Office" pitchFamily="34" charset="0"/>
              </a:rPr>
              <a:t>innerhalb von </a:t>
            </a:r>
            <a:r>
              <a:rPr kumimoji="0" lang="de-DE" sz="1100" b="1" i="1" u="none" strike="noStrike" cap="none" normalizeH="0" dirty="0">
                <a:ln>
                  <a:noFill/>
                </a:ln>
                <a:solidFill>
                  <a:srgbClr val="FF0000"/>
                </a:solidFill>
                <a:effectLst/>
                <a:latin typeface="DB Office" pitchFamily="34" charset="0"/>
              </a:rPr>
              <a:t>15 Minuten </a:t>
            </a:r>
            <a:r>
              <a:rPr kumimoji="0" lang="de-DE" sz="11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DB Office" pitchFamily="34" charset="0"/>
              </a:rPr>
              <a:t>nach Ereigniseintritt; V.: Fdl</a:t>
            </a:r>
            <a:endParaRPr kumimoji="0" lang="de-DE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DB Offic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324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Foliennummernplatzhalter 4"/>
          <p:cNvSpPr txBox="1">
            <a:spLocks noGrp="1"/>
          </p:cNvSpPr>
          <p:nvPr/>
        </p:nvSpPr>
        <p:spPr bwMode="auto">
          <a:xfrm>
            <a:off x="2792413" y="6624638"/>
            <a:ext cx="23114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9pPr>
          </a:lstStyle>
          <a:p>
            <a:pPr algn="r"/>
            <a:fld id="{CEA64488-836E-4F47-B6DF-F8DB7D695958}" type="slidenum">
              <a:rPr lang="de-DE" sz="900"/>
              <a:pPr algn="r"/>
              <a:t>3</a:t>
            </a:fld>
            <a:endParaRPr lang="de-DE" sz="900"/>
          </a:p>
        </p:txBody>
      </p:sp>
      <p:sp>
        <p:nvSpPr>
          <p:cNvPr id="5124" name="Fußzeilenplatzhalter 3"/>
          <p:cNvSpPr txBox="1">
            <a:spLocks noGrp="1"/>
          </p:cNvSpPr>
          <p:nvPr/>
        </p:nvSpPr>
        <p:spPr bwMode="auto">
          <a:xfrm>
            <a:off x="180975" y="6580188"/>
            <a:ext cx="37084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9pPr>
          </a:lstStyle>
          <a:p>
            <a:r>
              <a:rPr lang="de-DE" sz="900" dirty="0"/>
              <a:t>DB Netz AG, I.NBB 311</a:t>
            </a:r>
          </a:p>
        </p:txBody>
      </p:sp>
      <p:sp>
        <p:nvSpPr>
          <p:cNvPr id="5129" name="Rectangle 2"/>
          <p:cNvSpPr>
            <a:spLocks noChangeArrowheads="1"/>
          </p:cNvSpPr>
          <p:nvPr/>
        </p:nvSpPr>
        <p:spPr bwMode="auto">
          <a:xfrm>
            <a:off x="206375" y="333375"/>
            <a:ext cx="7848600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6800" rIns="90000" bIns="46800">
            <a:spAutoFit/>
          </a:bodyPr>
          <a:lstStyle/>
          <a:p>
            <a:pPr eaLnBrk="0" hangingPunct="0"/>
            <a:r>
              <a:rPr lang="de-DE" sz="1800" b="1" dirty="0"/>
              <a:t>Umkodierungsantrag (allgemeine Hinweise)</a:t>
            </a:r>
            <a:endParaRPr lang="de-DE" sz="1600" b="1" dirty="0"/>
          </a:p>
        </p:txBody>
      </p:sp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034" y="2923501"/>
            <a:ext cx="7623755" cy="233997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feld 13"/>
          <p:cNvSpPr txBox="1"/>
          <p:nvPr/>
        </p:nvSpPr>
        <p:spPr>
          <a:xfrm>
            <a:off x="78068" y="5380321"/>
            <a:ext cx="91608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Die (grau hinterlegte) Kopfzeile sowie die Spalten B – K sind vom Antragsteller auszufüllen.             </a:t>
            </a:r>
            <a:endParaRPr lang="de-DE" b="1" i="1" dirty="0"/>
          </a:p>
        </p:txBody>
      </p:sp>
      <p:sp>
        <p:nvSpPr>
          <p:cNvPr id="4" name="Textfeld 3"/>
          <p:cNvSpPr txBox="1"/>
          <p:nvPr/>
        </p:nvSpPr>
        <p:spPr>
          <a:xfrm>
            <a:off x="8256301" y="3204859"/>
            <a:ext cx="11986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/>
              <a:t>Vorlage Umko-dierungsantrag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5AFE50AD-B0CE-4B2C-B18A-4CFC241AC85C}"/>
              </a:ext>
            </a:extLst>
          </p:cNvPr>
          <p:cNvSpPr txBox="1"/>
          <p:nvPr/>
        </p:nvSpPr>
        <p:spPr>
          <a:xfrm>
            <a:off x="61433" y="1459544"/>
            <a:ext cx="837340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Im Falle eines Umkodierungswunsches muss von allen Antragstellern (intern und extern) ein Umkodierungsantrag ausgefüllt werden. </a:t>
            </a:r>
          </a:p>
          <a:p>
            <a:endParaRPr lang="de-DE" dirty="0"/>
          </a:p>
          <a:p>
            <a:r>
              <a:rPr lang="de-DE" dirty="0"/>
              <a:t>Ein Formular des (produktunabhängigen) Umkodierungsantrages ist im Internet unter einem der folgenden Links zu finden:</a:t>
            </a:r>
          </a:p>
          <a:p>
            <a:r>
              <a:rPr lang="de-DE" sz="1100" u="sng" dirty="0">
                <a:solidFill>
                  <a:srgbClr val="004BB4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https://fahrweg.dbnetze.com/fahrweg-de/kunden/leistungen/trassen/anreizsystem/anreizsystem_spv-4161054?contentId=4419248</a:t>
            </a:r>
            <a:r>
              <a:rPr lang="de-DE" sz="1100" u="sng" dirty="0">
                <a:solidFill>
                  <a:srgbClr val="004BB4"/>
                </a:solidFill>
              </a:rPr>
              <a:t> </a:t>
            </a:r>
            <a:endParaRPr lang="de-DE" sz="1100" dirty="0"/>
          </a:p>
          <a:p>
            <a:r>
              <a:rPr lang="de-DE" sz="1100" u="sng" dirty="0">
                <a:hlinkClick r:id="rId5"/>
              </a:rPr>
              <a:t>https://fahrweg.dbnetze.com/fahrweg-de/kunden/leistungen/trassen/anreizsystem/anreizsystem_sgv-3535848?contentId=4419248</a:t>
            </a: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B677AFAE-4777-455A-9103-EBD0866DFF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04459" y="523700"/>
            <a:ext cx="1859441" cy="1926503"/>
          </a:xfrm>
          <a:prstGeom prst="rect">
            <a:avLst/>
          </a:prstGeom>
        </p:spPr>
      </p:pic>
      <p:graphicFrame>
        <p:nvGraphicFramePr>
          <p:cNvPr id="5" name="Objekt 4">
            <a:extLst>
              <a:ext uri="{FF2B5EF4-FFF2-40B4-BE49-F238E27FC236}">
                <a16:creationId xmlns:a16="http://schemas.microsoft.com/office/drawing/2014/main" id="{8A568046-EF84-48D6-9375-298F4A7D7D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270599"/>
              </p:ext>
            </p:extLst>
          </p:nvPr>
        </p:nvGraphicFramePr>
        <p:xfrm>
          <a:off x="8324485" y="3604969"/>
          <a:ext cx="9144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Worksheet" showAsIcon="1" r:id="rId7" imgW="914400" imgH="792363" progId="Excel.Sheet.12">
                  <p:embed/>
                </p:oleObj>
              </mc:Choice>
              <mc:Fallback>
                <p:oleObj name="Worksheet" showAsIcon="1" r:id="rId7" imgW="914400" imgH="79236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324485" y="3604969"/>
                        <a:ext cx="914400" cy="792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30142"/>
              </p:ext>
            </p:extLst>
          </p:nvPr>
        </p:nvGraphicFramePr>
        <p:xfrm>
          <a:off x="206375" y="3189064"/>
          <a:ext cx="9211121" cy="287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93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49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86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44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837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</a:rPr>
                        <a:t>Spalte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</a:rPr>
                        <a:t>Bedeutung/Inhalt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</a:rPr>
                        <a:t>Pflichtfeld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>
                          <a:solidFill>
                            <a:schemeClr val="tx1"/>
                          </a:solidFill>
                        </a:rPr>
                        <a:t>Formatvorgabe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i="1" dirty="0">
                          <a:solidFill>
                            <a:schemeClr val="tx1"/>
                          </a:solidFill>
                        </a:rPr>
                        <a:t>!!! Beim Ausfüllen</a:t>
                      </a:r>
                      <a:r>
                        <a:rPr lang="de-DE" sz="1200" b="1" i="1" baseline="0" dirty="0">
                          <a:solidFill>
                            <a:schemeClr val="tx1"/>
                          </a:solidFill>
                        </a:rPr>
                        <a:t> beachten !!!</a:t>
                      </a:r>
                      <a:endParaRPr lang="de-DE" sz="1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5456"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dirty="0"/>
                        <a:t>Regionalbereich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/>
                        <a:t>Ja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dirty="0"/>
                        <a:t>Kürzel</a:t>
                      </a:r>
                      <a:r>
                        <a:rPr lang="de-DE" sz="900" b="0" baseline="0" dirty="0"/>
                        <a:t> des Regionalbereiches</a:t>
                      </a:r>
                    </a:p>
                    <a:p>
                      <a:endParaRPr lang="de-DE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baseline="0" dirty="0"/>
                        <a:t>Kürzel ergibt sich aus der Rechnerbezeichnung des Erzeugersystems</a:t>
                      </a:r>
                    </a:p>
                    <a:p>
                      <a:r>
                        <a:rPr lang="de-DE" sz="900" b="0" baseline="0" dirty="0"/>
                        <a:t>F </a:t>
                      </a:r>
                      <a:r>
                        <a:rPr lang="de-DE" sz="900" b="0" baseline="0" dirty="0">
                          <a:sym typeface="Wingdings" panose="05000000000000000000" pitchFamily="2" charset="2"/>
                        </a:rPr>
                        <a:t> RB Mitte        K  RB Südwest         H  RB Nord     B  RB Ost     M  RB Süd                         D  RB West        L  RB Südost</a:t>
                      </a:r>
                      <a:endParaRPr lang="de-DE" sz="9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4656"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dirty="0"/>
                        <a:t>Datum/Uhrzeit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/>
                        <a:t>Ja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dirty="0"/>
                        <a:t>Datumsformat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baseline="0" dirty="0">
                          <a:sym typeface="Wingdings" panose="05000000000000000000" pitchFamily="2" charset="2"/>
                        </a:rPr>
                        <a:t>z.B. 01.02.2021 oder 01.02.2021 00:18 </a:t>
                      </a:r>
                      <a:endParaRPr lang="de-DE" sz="9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1104"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dirty="0"/>
                        <a:t>Zugnummer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/>
                        <a:t>Nein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dirty="0"/>
                        <a:t>numerisch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dirty="0"/>
                        <a:t>Eintrag Zugnummer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8528"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dirty="0"/>
                        <a:t>Betriebsstelle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/>
                        <a:t>Nein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dirty="0"/>
                        <a:t>alphanumerisch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dirty="0"/>
                        <a:t>Eintrag der</a:t>
                      </a:r>
                      <a:r>
                        <a:rPr lang="de-DE" sz="900" b="0" baseline="0" dirty="0"/>
                        <a:t> Betriebsstelle, an der die Verspätung aufgetreten ist</a:t>
                      </a:r>
                      <a:endParaRPr lang="de-DE" sz="9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dirty="0"/>
                        <a:t>Von</a:t>
                      </a:r>
                      <a:r>
                        <a:rPr lang="de-DE" sz="900" b="0" baseline="0" dirty="0"/>
                        <a:t> DB Netz übergebene Verspätungsminuten</a:t>
                      </a:r>
                      <a:endParaRPr lang="de-DE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/>
                        <a:t>Ja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dirty="0"/>
                        <a:t>numerisch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dirty="0"/>
                        <a:t>Eintrag der Verspätungsminuten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0872"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dirty="0"/>
                        <a:t>Verspätungskodierung (ursprünglich)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/>
                        <a:t>Nein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dirty="0"/>
                        <a:t>numerisch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dirty="0"/>
                        <a:t>Beantragte Verspätungskodierung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/>
                        <a:t>Ja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dirty="0"/>
                        <a:t>numerisch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0" dirty="0"/>
                        <a:t>Kodierung muss als Stammdatum hinterlegt sein = zulässige Kodierung gemäß aktuell gültiger Kodierliste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0872"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dirty="0"/>
                        <a:t>Begründung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b="0" dirty="0"/>
                        <a:t>Ja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dirty="0"/>
                        <a:t>alphanumerisch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dirty="0"/>
                        <a:t>Begründung für Umkodierungsantrag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Rechteck 2"/>
          <p:cNvSpPr/>
          <p:nvPr/>
        </p:nvSpPr>
        <p:spPr>
          <a:xfrm>
            <a:off x="156170" y="1484784"/>
            <a:ext cx="954935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100" dirty="0"/>
              <a:t>Beim Ausfüllen des Umkodierungsantrages  durch den Kunden müssen Formatvorgaben beachtet werden. Das Nichteinhalten führt zu einer Fehlermeldung nach Versand des Antrages an KuNAS (</a:t>
            </a:r>
            <a:r>
              <a:rPr lang="de-DE" sz="1100" b="1" dirty="0"/>
              <a:t>Ku</a:t>
            </a:r>
            <a:r>
              <a:rPr lang="de-DE" sz="1100" dirty="0"/>
              <a:t>nden</a:t>
            </a:r>
            <a:r>
              <a:rPr lang="de-DE" sz="1100" b="1" dirty="0"/>
              <a:t>N</a:t>
            </a:r>
            <a:r>
              <a:rPr lang="de-DE" sz="1100" dirty="0"/>
              <a:t>etz</a:t>
            </a:r>
            <a:r>
              <a:rPr lang="de-DE" sz="1100" b="1" dirty="0"/>
              <a:t>A</a:t>
            </a:r>
            <a:r>
              <a:rPr lang="de-DE" sz="1100" dirty="0"/>
              <a:t>nreiz</a:t>
            </a:r>
            <a:r>
              <a:rPr lang="de-DE" sz="1100" b="1" dirty="0"/>
              <a:t>S</a:t>
            </a:r>
            <a:r>
              <a:rPr lang="de-DE" sz="1100" dirty="0"/>
              <a:t>ystem). </a:t>
            </a: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06375" y="333375"/>
            <a:ext cx="7848600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6800" rIns="90000" bIns="46800">
            <a:spAutoFit/>
          </a:bodyPr>
          <a:lstStyle/>
          <a:p>
            <a:pPr eaLnBrk="0" hangingPunct="0"/>
            <a:r>
              <a:rPr lang="de-DE" sz="1800" b="1" dirty="0"/>
              <a:t>Umkodierungsantrag (Hinweise zum Ausfüllen)</a:t>
            </a:r>
            <a:endParaRPr lang="de-DE" sz="1600" b="1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624" y="2095128"/>
            <a:ext cx="6696744" cy="8298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1568624" y="2879358"/>
            <a:ext cx="66967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i="1" dirty="0"/>
              <a:t>1                2                     3                 4                5                6                   7                               8 </a:t>
            </a:r>
          </a:p>
        </p:txBody>
      </p:sp>
      <p:sp>
        <p:nvSpPr>
          <p:cNvPr id="8" name="Foliennummernplatzhalter 4"/>
          <p:cNvSpPr txBox="1">
            <a:spLocks noGrp="1"/>
          </p:cNvSpPr>
          <p:nvPr/>
        </p:nvSpPr>
        <p:spPr bwMode="auto">
          <a:xfrm>
            <a:off x="2792413" y="6624638"/>
            <a:ext cx="23114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9pPr>
          </a:lstStyle>
          <a:p>
            <a:pPr algn="r"/>
            <a:fld id="{CEA64488-836E-4F47-B6DF-F8DB7D695958}" type="slidenum">
              <a:rPr lang="de-DE" sz="900"/>
              <a:pPr algn="r"/>
              <a:t>4</a:t>
            </a:fld>
            <a:endParaRPr lang="de-DE" sz="900"/>
          </a:p>
        </p:txBody>
      </p:sp>
    </p:spTree>
    <p:extLst>
      <p:ext uri="{BB962C8B-B14F-4D97-AF65-F5344CB8AC3E}">
        <p14:creationId xmlns:p14="http://schemas.microsoft.com/office/powerpoint/2010/main" val="1311013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102" y="1516735"/>
            <a:ext cx="7425222" cy="510790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5123" name="Foliennummernplatzhalter 4"/>
          <p:cNvSpPr txBox="1">
            <a:spLocks noGrp="1"/>
          </p:cNvSpPr>
          <p:nvPr/>
        </p:nvSpPr>
        <p:spPr bwMode="auto">
          <a:xfrm>
            <a:off x="2792413" y="6624638"/>
            <a:ext cx="23114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9pPr>
          </a:lstStyle>
          <a:p>
            <a:pPr algn="r"/>
            <a:fld id="{CEA64488-836E-4F47-B6DF-F8DB7D695958}" type="slidenum">
              <a:rPr lang="de-DE" sz="900"/>
              <a:pPr algn="r"/>
              <a:t>5</a:t>
            </a:fld>
            <a:endParaRPr lang="de-DE" sz="900"/>
          </a:p>
        </p:txBody>
      </p:sp>
      <p:sp>
        <p:nvSpPr>
          <p:cNvPr id="5124" name="Fußzeilenplatzhalter 3"/>
          <p:cNvSpPr txBox="1">
            <a:spLocks noGrp="1"/>
          </p:cNvSpPr>
          <p:nvPr/>
        </p:nvSpPr>
        <p:spPr bwMode="auto">
          <a:xfrm>
            <a:off x="180975" y="6580188"/>
            <a:ext cx="37084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DB Office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DB Office" pitchFamily="34" charset="0"/>
              </a:defRPr>
            </a:lvl9pPr>
          </a:lstStyle>
          <a:p>
            <a:r>
              <a:rPr lang="de-DE" sz="900" dirty="0"/>
              <a:t>DB Netz AG, I.NBB 311</a:t>
            </a:r>
          </a:p>
        </p:txBody>
      </p:sp>
      <p:sp>
        <p:nvSpPr>
          <p:cNvPr id="5129" name="Rectangle 2"/>
          <p:cNvSpPr>
            <a:spLocks noChangeArrowheads="1"/>
          </p:cNvSpPr>
          <p:nvPr/>
        </p:nvSpPr>
        <p:spPr bwMode="auto">
          <a:xfrm>
            <a:off x="180975" y="332656"/>
            <a:ext cx="7848600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6800" rIns="90000" bIns="46800">
            <a:spAutoFit/>
          </a:bodyPr>
          <a:lstStyle/>
          <a:p>
            <a:pPr eaLnBrk="0" hangingPunct="0"/>
            <a:r>
              <a:rPr lang="de-DE" sz="1800" b="1" dirty="0"/>
              <a:t>So wird ein Umkodierungsantrag an KuNAS versendet</a:t>
            </a:r>
            <a:endParaRPr lang="de-DE" sz="1600" b="1" dirty="0"/>
          </a:p>
        </p:txBody>
      </p:sp>
      <p:cxnSp>
        <p:nvCxnSpPr>
          <p:cNvPr id="6" name="Gerade Verbindung mit Pfeil 5"/>
          <p:cNvCxnSpPr/>
          <p:nvPr/>
        </p:nvCxnSpPr>
        <p:spPr bwMode="auto">
          <a:xfrm flipV="1">
            <a:off x="8833034" y="5157192"/>
            <a:ext cx="0" cy="83522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" name="Rechteck 3">
            <a:extLst>
              <a:ext uri="{FF2B5EF4-FFF2-40B4-BE49-F238E27FC236}">
                <a16:creationId xmlns:a16="http://schemas.microsoft.com/office/drawing/2014/main" id="{887D40EC-A1D3-4153-8A9E-CEBBC409040F}"/>
              </a:ext>
            </a:extLst>
          </p:cNvPr>
          <p:cNvSpPr/>
          <p:nvPr/>
        </p:nvSpPr>
        <p:spPr bwMode="auto">
          <a:xfrm>
            <a:off x="-1383704" y="2924944"/>
            <a:ext cx="2016224" cy="1800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DB Office" pitchFamily="34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F3FF89D1-7B7A-459D-8D7F-801C09071E7E}"/>
              </a:ext>
            </a:extLst>
          </p:cNvPr>
          <p:cNvSpPr/>
          <p:nvPr/>
        </p:nvSpPr>
        <p:spPr bwMode="auto">
          <a:xfrm>
            <a:off x="2424322" y="5445224"/>
            <a:ext cx="1728192" cy="72008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DB Office" pitchFamily="34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C316603F-D729-41AC-A311-26A77888C64B}"/>
              </a:ext>
            </a:extLst>
          </p:cNvPr>
          <p:cNvSpPr/>
          <p:nvPr/>
        </p:nvSpPr>
        <p:spPr bwMode="auto">
          <a:xfrm>
            <a:off x="2570778" y="3248391"/>
            <a:ext cx="4418714" cy="178928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DB Office" pitchFamily="34" charset="0"/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A42606C4-89A2-47CA-BF84-F5DD42C105B5}"/>
              </a:ext>
            </a:extLst>
          </p:cNvPr>
          <p:cNvSpPr/>
          <p:nvPr/>
        </p:nvSpPr>
        <p:spPr bwMode="auto">
          <a:xfrm>
            <a:off x="2306395" y="3350636"/>
            <a:ext cx="1728192" cy="167307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DB Office" pitchFamily="34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A6BDA31A-9600-49A6-A078-F69CEB6C1D5F}"/>
              </a:ext>
            </a:extLst>
          </p:cNvPr>
          <p:cNvSpPr/>
          <p:nvPr/>
        </p:nvSpPr>
        <p:spPr bwMode="auto">
          <a:xfrm>
            <a:off x="3008784" y="2852701"/>
            <a:ext cx="2351444" cy="7700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DB Office" pitchFamily="34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295054BD-B91B-4BFA-96E4-ECC07EA46684}"/>
              </a:ext>
            </a:extLst>
          </p:cNvPr>
          <p:cNvGrpSpPr/>
          <p:nvPr/>
        </p:nvGrpSpPr>
        <p:grpSpPr>
          <a:xfrm>
            <a:off x="2043896" y="2440202"/>
            <a:ext cx="7999677" cy="4495648"/>
            <a:chOff x="2032719" y="2130964"/>
            <a:chExt cx="7999677" cy="4495648"/>
          </a:xfrm>
        </p:grpSpPr>
        <p:pic>
          <p:nvPicPr>
            <p:cNvPr id="16" name="Picture 152" descr="torn-paper-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rot="21388121">
              <a:off x="2032719" y="2130964"/>
              <a:ext cx="7999677" cy="4495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feld 14"/>
            <p:cNvSpPr txBox="1"/>
            <p:nvPr/>
          </p:nvSpPr>
          <p:spPr>
            <a:xfrm>
              <a:off x="3368824" y="3573016"/>
              <a:ext cx="560723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i="1" dirty="0"/>
                <a:t>Auf die KuNAS-Datenbank selbst greift der Antragsteller nicht zu!</a:t>
              </a:r>
            </a:p>
            <a:p>
              <a:r>
                <a:rPr lang="de-DE" sz="400" dirty="0"/>
                <a:t> </a:t>
              </a:r>
            </a:p>
            <a:p>
              <a:r>
                <a:rPr lang="de-DE" sz="1000" dirty="0"/>
                <a:t>Er sendet seinen Antrag unter Angabe der </a:t>
              </a:r>
              <a:r>
                <a:rPr lang="de-DE" sz="1000" b="1" i="1" dirty="0">
                  <a:solidFill>
                    <a:srgbClr val="C00000"/>
                  </a:solidFill>
                </a:rPr>
                <a:t>definierten Betreffzeile </a:t>
              </a:r>
              <a:r>
                <a:rPr lang="de-DE" sz="1000" dirty="0"/>
                <a:t>in der Mail an KuNAS. Dort wird der Antrag vom Bearbeiter in der BZ bearbeitet und anschließend -  ergänzt um den Erledigungsvermerk – an den Antragsteller zurückgesandt. </a:t>
              </a:r>
            </a:p>
            <a:p>
              <a:r>
                <a:rPr lang="de-DE" sz="1000" dirty="0"/>
                <a:t>Empfänger für den bearbeiteten Antrag sind die in den Kundendaten hinterlegten Mailadressen.</a:t>
              </a:r>
              <a:br>
                <a:rPr lang="de-DE" sz="1000" dirty="0"/>
              </a:br>
              <a:br>
                <a:rPr lang="de-DE" sz="1000" dirty="0"/>
              </a:br>
              <a:r>
                <a:rPr lang="de-DE" sz="1000" b="1" dirty="0"/>
                <a:t>Der Antrag ist zu richten an: </a:t>
              </a:r>
              <a:r>
                <a:rPr lang="de-DE" sz="1000" dirty="0">
                  <a:hlinkClick r:id="rId4"/>
                </a:rPr>
                <a:t>kunas.db.netz@deutschebahn.com</a:t>
              </a:r>
              <a:br>
                <a:rPr lang="de-DE" sz="1000" dirty="0"/>
              </a:br>
              <a:endParaRPr lang="de-DE" sz="400" dirty="0"/>
            </a:p>
            <a:p>
              <a:r>
                <a:rPr lang="de-DE" sz="1000" b="1" dirty="0"/>
                <a:t>Im Betreff ist bspw. einzutragen</a:t>
              </a:r>
              <a:r>
                <a:rPr lang="de-DE" sz="1000" dirty="0"/>
                <a:t>: K9721_20140313_99999 (Kunden-Nr._Datum_Verarbtg.-ID) </a:t>
              </a: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4768958" y="5260058"/>
              <a:ext cx="3789621" cy="40011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000" b="1" dirty="0">
                  <a:solidFill>
                    <a:srgbClr val="C00000"/>
                  </a:solidFill>
                </a:rPr>
                <a:t>Achtung: Für die Verarbtg.-ID bitte eine frei wählbare, maximal 5stellige Zahl </a:t>
              </a:r>
              <a:r>
                <a:rPr lang="de-DE" sz="1000" b="1" u="sng" dirty="0">
                  <a:solidFill>
                    <a:srgbClr val="C00000"/>
                  </a:solidFill>
                </a:rPr>
                <a:t>ohne</a:t>
              </a:r>
              <a:r>
                <a:rPr lang="de-DE" sz="1000" b="1" dirty="0">
                  <a:solidFill>
                    <a:srgbClr val="C00000"/>
                  </a:solidFill>
                </a:rPr>
                <a:t> führende 0 (null) eintragen!</a:t>
              </a:r>
            </a:p>
          </p:txBody>
        </p:sp>
        <p:cxnSp>
          <p:nvCxnSpPr>
            <p:cNvPr id="19" name="Gerade Verbindung mit Pfeil 18"/>
            <p:cNvCxnSpPr/>
            <p:nvPr/>
          </p:nvCxnSpPr>
          <p:spPr bwMode="auto">
            <a:xfrm flipV="1">
              <a:off x="6609184" y="5016914"/>
              <a:ext cx="0" cy="212286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0" name="Rechteck 19">
            <a:extLst>
              <a:ext uri="{FF2B5EF4-FFF2-40B4-BE49-F238E27FC236}">
                <a16:creationId xmlns:a16="http://schemas.microsoft.com/office/drawing/2014/main" id="{E63F218A-91FB-49A6-9728-E6CB40D7D832}"/>
              </a:ext>
            </a:extLst>
          </p:cNvPr>
          <p:cNvSpPr/>
          <p:nvPr/>
        </p:nvSpPr>
        <p:spPr bwMode="auto">
          <a:xfrm>
            <a:off x="2606224" y="2719036"/>
            <a:ext cx="1754691" cy="145615"/>
          </a:xfrm>
          <a:prstGeom prst="rect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DB Office" pitchFamily="34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0965C3D-6E2F-4E50-8DA2-9074D8AC6EDA}"/>
              </a:ext>
            </a:extLst>
          </p:cNvPr>
          <p:cNvSpPr/>
          <p:nvPr/>
        </p:nvSpPr>
        <p:spPr bwMode="auto">
          <a:xfrm>
            <a:off x="200472" y="1772816"/>
            <a:ext cx="1805353" cy="37151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DB Office" pitchFamily="34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707CA4F3-DBC8-4DF0-A5B1-9B2860BCEB95}"/>
              </a:ext>
            </a:extLst>
          </p:cNvPr>
          <p:cNvSpPr/>
          <p:nvPr/>
        </p:nvSpPr>
        <p:spPr bwMode="auto">
          <a:xfrm>
            <a:off x="2606224" y="2367395"/>
            <a:ext cx="1754691" cy="145615"/>
          </a:xfrm>
          <a:prstGeom prst="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DB Office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6658A74-DEBF-430A-8142-67BC6FAF8083}"/>
              </a:ext>
            </a:extLst>
          </p:cNvPr>
          <p:cNvSpPr txBox="1"/>
          <p:nvPr/>
        </p:nvSpPr>
        <p:spPr>
          <a:xfrm>
            <a:off x="16738" y="1619020"/>
            <a:ext cx="224993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Checkliste für den Versand</a:t>
            </a:r>
          </a:p>
          <a:p>
            <a:endParaRPr lang="de-DE" dirty="0"/>
          </a:p>
          <a:p>
            <a:pPr marL="228600" indent="-228600">
              <a:buAutoNum type="arabicPeriod"/>
            </a:pPr>
            <a:r>
              <a:rPr lang="de-DE" dirty="0"/>
              <a:t>Richtige Adresse?</a:t>
            </a:r>
            <a:br>
              <a:rPr lang="de-DE" dirty="0"/>
            </a:br>
            <a:endParaRPr lang="de-DE" dirty="0"/>
          </a:p>
          <a:p>
            <a:pPr marL="228600" indent="-228600">
              <a:buAutoNum type="arabicPeriod"/>
            </a:pPr>
            <a:r>
              <a:rPr lang="de-DE" dirty="0"/>
              <a:t>Richtiger Betreff?</a:t>
            </a:r>
            <a:br>
              <a:rPr lang="de-DE" dirty="0"/>
            </a:br>
            <a:endParaRPr lang="de-DE" dirty="0"/>
          </a:p>
          <a:p>
            <a:pPr marL="228600" indent="-228600">
              <a:buAutoNum type="arabicPeriod"/>
            </a:pPr>
            <a:r>
              <a:rPr lang="de-DE" dirty="0"/>
              <a:t>Richtiger Anhang?</a:t>
            </a:r>
            <a:br>
              <a:rPr lang="de-DE" dirty="0"/>
            </a:br>
            <a:r>
              <a:rPr lang="de-DE" dirty="0"/>
              <a:t>Nur </a:t>
            </a:r>
            <a:r>
              <a:rPr lang="de-DE" b="1" u="sng" dirty="0"/>
              <a:t>eine</a:t>
            </a:r>
            <a:r>
              <a:rPr lang="de-DE" dirty="0"/>
              <a:t> </a:t>
            </a:r>
            <a:r>
              <a:rPr lang="de-DE" b="1" dirty="0"/>
              <a:t>Exceldatei</a:t>
            </a:r>
            <a:r>
              <a:rPr lang="de-DE" dirty="0"/>
              <a:t> im Format </a:t>
            </a:r>
            <a:r>
              <a:rPr lang="de-DE" b="1" dirty="0"/>
              <a:t>.xlsx</a:t>
            </a: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028067A7-F7AA-4017-822D-6260C80628D2}"/>
              </a:ext>
            </a:extLst>
          </p:cNvPr>
          <p:cNvCxnSpPr/>
          <p:nvPr/>
        </p:nvCxnSpPr>
        <p:spPr bwMode="auto">
          <a:xfrm>
            <a:off x="1712640" y="2458105"/>
            <a:ext cx="858138" cy="0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E9A0F0AD-F2AE-4556-A285-361B0CD01A54}"/>
              </a:ext>
            </a:extLst>
          </p:cNvPr>
          <p:cNvCxnSpPr/>
          <p:nvPr/>
        </p:nvCxnSpPr>
        <p:spPr bwMode="auto">
          <a:xfrm>
            <a:off x="1712640" y="2791843"/>
            <a:ext cx="858138" cy="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062C1E30-D4C3-4772-BDD9-CD38A3D7D27E}"/>
              </a:ext>
            </a:extLst>
          </p:cNvPr>
          <p:cNvCxnSpPr/>
          <p:nvPr/>
        </p:nvCxnSpPr>
        <p:spPr bwMode="auto">
          <a:xfrm>
            <a:off x="1712640" y="3140968"/>
            <a:ext cx="858138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1" name="Rechteck 30">
            <a:extLst>
              <a:ext uri="{FF2B5EF4-FFF2-40B4-BE49-F238E27FC236}">
                <a16:creationId xmlns:a16="http://schemas.microsoft.com/office/drawing/2014/main" id="{471E1E26-B5F4-47D8-8BCF-762697BA5214}"/>
              </a:ext>
            </a:extLst>
          </p:cNvPr>
          <p:cNvSpPr/>
          <p:nvPr/>
        </p:nvSpPr>
        <p:spPr bwMode="auto">
          <a:xfrm>
            <a:off x="2606223" y="3018912"/>
            <a:ext cx="1754691" cy="241937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DB Office" pitchFamily="34" charset="0"/>
            </a:endParaRPr>
          </a:p>
        </p:txBody>
      </p:sp>
      <p:pic>
        <p:nvPicPr>
          <p:cNvPr id="3072" name="Grafik 3071" descr="Häkchen">
            <a:extLst>
              <a:ext uri="{FF2B5EF4-FFF2-40B4-BE49-F238E27FC236}">
                <a16:creationId xmlns:a16="http://schemas.microsoft.com/office/drawing/2014/main" id="{C7464161-B43C-4DA4-BDB1-18C2506362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0219" y="3183910"/>
            <a:ext cx="1462978" cy="1462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77148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RANS_1" val="ppEffectCoverLeftDown"/>
  <p:tag name="TRANS_0" val="ppEffectNone"/>
  <p:tag name="TRANS_COUNT" val="2"/>
  <p:tag name="OPTIONS_SOUND" val="Falsch"/>
  <p:tag name="OPTIONS_VIDEO" val="Falsch"/>
  <p:tag name="OPTIONS_OBJECTANIMATION" val="Falsch"/>
  <p:tag name="OPTIONS_TEXTANIMATION" val="Falsch"/>
  <p:tag name="PAGESETUP_O" val="1"/>
  <p:tag name="PAGESETUP_H" val="540"/>
  <p:tag name="PAGESETUP_W" val="780"/>
  <p:tag name="SC_8" val="16777215"/>
  <p:tag name="SC_7" val="15395562"/>
  <p:tag name="SC_6" val="15854824"/>
  <p:tag name="SC_5" val="12165005"/>
  <p:tag name="SC_4" val="6684672"/>
  <p:tag name="SC_3" val="39423"/>
  <p:tag name="SC_2" val="3507008"/>
  <p:tag name="SC_1" val="255"/>
  <p:tag name="THC_1" val="255"/>
  <p:tag name="PC_8" val="15196894"/>
  <p:tag name="PC_7" val="12165005"/>
  <p:tag name="PC_6" val="6684672"/>
  <p:tag name="PC_5" val="12632256"/>
  <p:tag name="PC_4" val="0"/>
  <p:tag name="PC_3" val="9868950"/>
  <p:tag name="PC_2" val="0"/>
  <p:tag name="PC_1" val="16777215"/>
  <p:tag name="NM_PAGEN_FONT_C" val="0"/>
  <p:tag name="NM_PAGEN_FONT_S" val="12"/>
  <p:tag name="NM_PAGEN_FONT" val="Arial"/>
  <p:tag name="NM_PAGEN_H" val="39"/>
  <p:tag name="NM_PAGEN_W" val="234,875"/>
  <p:tag name="NM_PAGEN_L" val="307,125"/>
  <p:tag name="NM_PAGEN_T" val="741"/>
  <p:tag name="NM_NOTES_FONT_C" val="0"/>
  <p:tag name="NM_NOTES_FONT_S" val="12"/>
  <p:tag name="NM_NOTES_FONT" val="Arial"/>
  <p:tag name="NM_NOTES_H" val="351"/>
  <p:tag name="NM_NOTES_W" val="397,5"/>
  <p:tag name="NM_NOTES_L" val="72,25"/>
  <p:tag name="NM_NOTES_T" val="370,5"/>
  <p:tag name="NM_DATE_FONT_C" val="0"/>
  <p:tag name="NM_DATE_FONT_S" val="12"/>
  <p:tag name="NM_DATE_FONT" val="Arial"/>
  <p:tag name="NM_DATE_H" val="39"/>
  <p:tag name="NM_DATE_W" val="234,875"/>
  <p:tag name="NM_DATE_L" val="307,125"/>
  <p:tag name="NM_DATE_T" val="0"/>
  <p:tag name="NM_FOOTER_FONT_C" val="0"/>
  <p:tag name="NM_FOOTER_FONT_S" val="12"/>
  <p:tag name="NM_FOOTER_FONT" val="Arial"/>
  <p:tag name="NM_FOOTER_H" val="39"/>
  <p:tag name="NM_FOOTER_W" val="234,875"/>
  <p:tag name="NM_FOOTER_L" val="0"/>
  <p:tag name="NM_FOOTER_T" val="741"/>
  <p:tag name="NM_PREVIEW_FONT_C" val="16777215"/>
  <p:tag name="NM_PREVIEW_FONT_S" val=""/>
  <p:tag name="NM_PREVIEW_H" val="292,5"/>
  <p:tag name="NM_PREVIEW_W" val="422,5"/>
  <p:tag name="NM_PREVIEW_L" val="59,75"/>
  <p:tag name="NM_PREVIEW_T" val="58,5"/>
  <p:tag name="NM_HEADER_FONT_C" val="0"/>
  <p:tag name="NM_HEADER_FONT_S" val="12"/>
  <p:tag name="NM_HEADER_FONT" val="Arial"/>
  <p:tag name="NM_HEADER_H" val="39"/>
  <p:tag name="NM_HEADER_W" val="234,875"/>
  <p:tag name="NM_HEADER_L" val="0"/>
  <p:tag name="NM_HEADER_T" val="0"/>
  <p:tag name="HM_PAGEN_FONT_C" val="0"/>
  <p:tag name="HM_PAGEN_FONT_S" val="12"/>
  <p:tag name="HM_PAGEN_FONT" val="Arial"/>
  <p:tag name="HM_PAGEN_H" val="35,875"/>
  <p:tag name="HM_PAGEN_W" val="230,875"/>
  <p:tag name="HM_PAGEN_L" val="309,875"/>
  <p:tag name="HM_PAGEN_T" val="742,5"/>
  <p:tag name="HM_DATE_FONT_C" val="0"/>
  <p:tag name="HM_DATE_FONT_S" val="12"/>
  <p:tag name="HM_DATE_FONT" val="Arial"/>
  <p:tag name="HM_DATE_H" val="41,875"/>
  <p:tag name="HM_DATE_W" val="230,875"/>
  <p:tag name="HM_DATE_L" val="309,875"/>
  <p:tag name="HM_DATE_T" val="0"/>
  <p:tag name="HM_FOOTER_FONT_C" val="0"/>
  <p:tag name="HM_FOOTER_FONT_S" val="12"/>
  <p:tag name="HM_FOOTER_FONT" val="Arial"/>
  <p:tag name="HM_FOOTER_H" val="35,875"/>
  <p:tag name="HM_FOOTER_W" val="237"/>
  <p:tag name="HM_FOOTER_L" val="0"/>
  <p:tag name="HM_FOOTER_T" val="742,5"/>
  <p:tag name="HM_HEADER_FONT_C" val="0"/>
  <p:tag name="HM_HEADER_FONT_S" val="12"/>
  <p:tag name="HM_HEADER_FONT" val="Arial"/>
  <p:tag name="HM_HEADER_H" val="41,875"/>
  <p:tag name="HM_HEADER_W" val="237"/>
  <p:tag name="HM_HEADER_L" val="0"/>
  <p:tag name="HM_HEADER_T" val="0"/>
  <p:tag name="TM_STITLE_FONT_C" val="0"/>
  <p:tag name="TM_STITLE_FONT_S" val="28"/>
  <p:tag name="TM_STITLE_FONT" val="Arial"/>
  <p:tag name="TM_STITLE_H" val="68"/>
  <p:tag name="TM_STITLE_W" val="748,5"/>
  <p:tag name="TM_STITLE_L" val="15,75"/>
  <p:tag name="TM_STITLE_T" val="355,125"/>
  <p:tag name="TM_TITLE_FONT_C" val="0"/>
  <p:tag name="TM_TITLE_FONT_S" val="28"/>
  <p:tag name="TM_TITLE_FONT" val="Arial"/>
  <p:tag name="TM_TITLE_H" val="68"/>
  <p:tag name="TM_TITLE_W" val="748,5"/>
  <p:tag name="TM_TITLE_L" val="15,75"/>
  <p:tag name="TM_TITLE_T" val="281,375"/>
  <p:tag name="SM_PAGEN_FONT_C" val="16777215"/>
  <p:tag name="SM_PAGEN_FONT_S" val=""/>
  <p:tag name="SM_PAGEN_FONT" val=""/>
  <p:tag name="SM_PAGEN_H" val=""/>
  <p:tag name="SM_PAGEN_W" val=""/>
  <p:tag name="SM_PAGEN_L" val=""/>
  <p:tag name="SM_PAGEN_T" val=""/>
  <p:tag name="SM_FOOTER_FONT_C" val="16777215"/>
  <p:tag name="SM_FOOTER_FONT_S" val=""/>
  <p:tag name="SM_FOOTER_FONT" val=""/>
  <p:tag name="SM_FOOTER_H" val=""/>
  <p:tag name="SM_FOOTER_W" val=""/>
  <p:tag name="SM_FOOTER_L" val=""/>
  <p:tag name="SM_FOOTER_T" val=""/>
  <p:tag name="SM_DATE_FONT_C" val="0"/>
  <p:tag name="SM_DATE_FONT_S" val="9"/>
  <p:tag name="SM_DATE_FONT" val="Arial"/>
  <p:tag name="SM_DATE_H" val="7,375"/>
  <p:tag name="SM_DATE_W" val="150"/>
  <p:tag name="SM_DATE_L" val="315"/>
  <p:tag name="SM_DATE_T" val="527"/>
  <p:tag name="SM_AUTOLAYOUT_FONT_C" val="0"/>
  <p:tag name="SM_AUTOLAYOUT_FONT_S" val="18"/>
  <p:tag name="SM_AUTOLAYOUT_FONT" val="Arial"/>
  <p:tag name="SM_AUTOLAYOUT_H" val="385,625"/>
  <p:tag name="SM_AUTOLAYOUT_W" val="748,5"/>
  <p:tag name="SM_AUTOLAYOUT_L" val="15,75"/>
  <p:tag name="SM_AUTOLAYOUT_T" val="122,625"/>
  <p:tag name="SM_TITLE_FONT_C" val="0"/>
  <p:tag name="SM_TITLE_FONT_S" val="20"/>
  <p:tag name="SM_TITLE_FONT" val="Arial"/>
  <p:tag name="SM_TITLE_H" val="51"/>
  <p:tag name="SM_TITLE_W" val="601"/>
  <p:tag name="SM_TITLE_L" val="15,75"/>
  <p:tag name="SM_TITLE_T" val="31,875"/>
  <p:tag name="EASYMASTER" val="DB 4_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WNOCDCHECK" val="-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WNOCDCHECK" val="-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WNOCDCHECK" val="-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WNOCDCHECK" val="-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WNOCDCHECK" val="-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WNOCDCHECK" val="-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WNOCDCHECK" val="-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WNOCDCHECK" val="-1"/>
</p:tagLst>
</file>

<file path=ppt/theme/theme1.xml><?xml version="1.0" encoding="utf-8"?>
<a:theme xmlns:a="http://schemas.openxmlformats.org/drawingml/2006/main" name="DB MNL">
  <a:themeElements>
    <a:clrScheme name="DB MNL 1">
      <a:dk1>
        <a:srgbClr val="000000"/>
      </a:dk1>
      <a:lt1>
        <a:srgbClr val="FFFFFF"/>
      </a:lt1>
      <a:dk2>
        <a:srgbClr val="000000"/>
      </a:dk2>
      <a:lt2>
        <a:srgbClr val="878C96"/>
      </a:lt2>
      <a:accent1>
        <a:srgbClr val="C8C8CD"/>
      </a:accent1>
      <a:accent2>
        <a:srgbClr val="000066"/>
      </a:accent2>
      <a:accent3>
        <a:srgbClr val="FFFFFF"/>
      </a:accent3>
      <a:accent4>
        <a:srgbClr val="000000"/>
      </a:accent4>
      <a:accent5>
        <a:srgbClr val="E0E0E3"/>
      </a:accent5>
      <a:accent6>
        <a:srgbClr val="00005C"/>
      </a:accent6>
      <a:hlink>
        <a:srgbClr val="004BB4"/>
      </a:hlink>
      <a:folHlink>
        <a:srgbClr val="D7DEE2"/>
      </a:folHlink>
    </a:clrScheme>
    <a:fontScheme name="DB MNL">
      <a:majorFont>
        <a:latin typeface="DB Office"/>
        <a:ea typeface=""/>
        <a:cs typeface=""/>
      </a:majorFont>
      <a:minorFont>
        <a:latin typeface="DB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DB Offic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DB Office" pitchFamily="34" charset="0"/>
          </a:defRPr>
        </a:defPPr>
      </a:lstStyle>
    </a:lnDef>
  </a:objectDefaults>
  <a:extraClrSchemeLst>
    <a:extraClrScheme>
      <a:clrScheme name="DB MNL 1">
        <a:dk1>
          <a:srgbClr val="000000"/>
        </a:dk1>
        <a:lt1>
          <a:srgbClr val="FFFFFF"/>
        </a:lt1>
        <a:dk2>
          <a:srgbClr val="000000"/>
        </a:dk2>
        <a:lt2>
          <a:srgbClr val="878C96"/>
        </a:lt2>
        <a:accent1>
          <a:srgbClr val="C8C8CD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0E0E3"/>
        </a:accent5>
        <a:accent6>
          <a:srgbClr val="00005C"/>
        </a:accent6>
        <a:hlink>
          <a:srgbClr val="004BB4"/>
        </a:hlink>
        <a:folHlink>
          <a:srgbClr val="D7DEE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687</Words>
  <Application>Microsoft Office PowerPoint</Application>
  <PresentationFormat>A4-Papier (210 x 297 mm)</PresentationFormat>
  <Paragraphs>98</Paragraphs>
  <Slides>5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DB Office</vt:lpstr>
      <vt:lpstr>Wingdings</vt:lpstr>
      <vt:lpstr>DB MNL</vt:lpstr>
      <vt:lpstr>Microsoft Excel-Arbeitsblatt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Deutsche Bahn 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Tobias Geiger</dc:creator>
  <cp:lastModifiedBy>Petra Witt</cp:lastModifiedBy>
  <cp:revision>870</cp:revision>
  <cp:lastPrinted>2015-06-30T07:14:42Z</cp:lastPrinted>
  <dcterms:created xsi:type="dcterms:W3CDTF">2008-01-09T14:09:17Z</dcterms:created>
  <dcterms:modified xsi:type="dcterms:W3CDTF">2021-04-30T11:58:26Z</dcterms:modified>
</cp:coreProperties>
</file>