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90" r:id="rId2"/>
    <p:sldId id="391" r:id="rId3"/>
    <p:sldId id="392" r:id="rId4"/>
    <p:sldId id="393" r:id="rId5"/>
    <p:sldId id="394" r:id="rId6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66" autoAdjust="0"/>
  </p:normalViewPr>
  <p:slideViewPr>
    <p:cSldViewPr showGuides="1">
      <p:cViewPr varScale="1">
        <p:scale>
          <a:sx n="62" d="100"/>
          <a:sy n="62" d="100"/>
        </p:scale>
        <p:origin x="76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8" d="100"/>
          <a:sy n="58" d="100"/>
        </p:scale>
        <p:origin x="3240" y="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129299" y="8685213"/>
            <a:ext cx="7271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799" y="43154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3743908"/>
            <a:ext cx="5486400" cy="47885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183600" lvl="0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Mastertextformat bearbeiten</a:t>
            </a:r>
          </a:p>
          <a:p>
            <a:pPr marL="360000" lvl="1" indent="-1764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Zweite Ebene</a:t>
            </a:r>
          </a:p>
          <a:p>
            <a:pPr marL="540000" lvl="2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Dritte Ebene</a:t>
            </a:r>
          </a:p>
          <a:p>
            <a:pPr marL="716400" lvl="3" indent="-1764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Vierte Ebene</a:t>
            </a:r>
          </a:p>
          <a:p>
            <a:pPr marL="900000" lvl="4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72199" y="8685213"/>
            <a:ext cx="6842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8B26E-90DD-4F75-9543-DF10C34D64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901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7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623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33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213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F7F215B-2B41-C3B4-CEF8-F440FC2B96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" y="513294"/>
            <a:ext cx="3863773" cy="8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5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Bild, 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D674621-38C8-4B6A-9F38-4353461FF61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81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47426651-8C1F-4E8A-A2A0-313D93E5F7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892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Schwarz)">
    <p:bg>
      <p:bgPr>
        <a:solidFill>
          <a:schemeClr val="bg1">
            <a:lumMod val="7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9CBF66AC-39B1-42D5-81C3-BAE45EE2EA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65ECB0E-4B1C-49BA-98BA-2E4E716F86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3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D1D1ADD7-19FC-466D-A511-110F40BCABA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3439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2B1BD42-6E08-2A44-1A33-599D3FA4BD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" y="513294"/>
            <a:ext cx="3863773" cy="8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9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A3AE5124-05FF-4DFE-9C68-573E13080C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BA9AD80-CF1D-49CF-9F8B-682E191E79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556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61896D1F-0347-4A0D-AD18-573DFF98C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3183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7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63EE55D-A15C-4854-B441-7F0B261C62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3938C865-AF38-4303-A4E7-9ACD974518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801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203F2E67-B0D5-4D6C-96FC-F0566B3DB35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6255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syBackground_Agenda">
            <a:extLst>
              <a:ext uri="{FF2B5EF4-FFF2-40B4-BE49-F238E27FC236}">
                <a16:creationId xmlns:a16="http://schemas.microsoft.com/office/drawing/2014/main" id="{8146BF48-57DA-42E4-B3E4-E67A859C6AB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56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0883676-EF05-48A6-913D-5F031336D2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8026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86748" y="2420887"/>
            <a:ext cx="8218501" cy="1814811"/>
          </a:xfr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F62990-51FD-4371-0217-CEEA2BE8C4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Schwarz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39399880-9F04-4041-857C-3A730A3F57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6411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6235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AC7CCCB3-4C9E-4679-9D0E-6976C35D28D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6411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498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9298" y="1442767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905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96696"/>
            <a:ext cx="8857247" cy="8640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2C21096-8319-E961-D73F-EBB16FE279A1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281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A4781C7-6ECF-2987-D9C9-ADB7D86177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08724" y="368561"/>
            <a:ext cx="1711800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9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9495950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10EF4A-3A57-045A-D6DD-351B16CF50B0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0108724" y="368561"/>
            <a:ext cx="1711800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75" r:id="rId3"/>
    <p:sldLayoutId id="2147483661" r:id="rId4"/>
    <p:sldLayoutId id="2147483692" r:id="rId5"/>
    <p:sldLayoutId id="2147483691" r:id="rId6"/>
    <p:sldLayoutId id="2147483663" r:id="rId7"/>
    <p:sldLayoutId id="2147483681" r:id="rId8"/>
    <p:sldLayoutId id="2147483680" r:id="rId9"/>
    <p:sldLayoutId id="2147483666" r:id="rId10"/>
    <p:sldLayoutId id="2147483682" r:id="rId11"/>
    <p:sldLayoutId id="2147483664" r:id="rId12"/>
    <p:sldLayoutId id="2147483665" r:id="rId13"/>
    <p:sldLayoutId id="2147483679" r:id="rId14"/>
    <p:sldLayoutId id="2147483650" r:id="rId15"/>
    <p:sldLayoutId id="2147483673" r:id="rId16"/>
    <p:sldLayoutId id="2147483685" r:id="rId17"/>
    <p:sldLayoutId id="2147483674" r:id="rId18"/>
    <p:sldLayoutId id="2147483677" r:id="rId19"/>
    <p:sldLayoutId id="2147483668" r:id="rId20"/>
    <p:sldLayoutId id="2147483654" r:id="rId21"/>
    <p:sldLayoutId id="2147483670" r:id="rId22"/>
    <p:sldLayoutId id="2147483655" r:id="rId23"/>
    <p:sldLayoutId id="2147483669" r:id="rId24"/>
    <p:sldLayoutId id="2147483676" r:id="rId25"/>
    <p:sldLayoutId id="2147483667" r:id="rId26"/>
    <p:sldLayoutId id="2147483678" r:id="rId27"/>
    <p:sldLayoutId id="2147483658" r:id="rId28"/>
    <p:sldLayoutId id="2147483657" r:id="rId29"/>
    <p:sldLayoutId id="2147483693" r:id="rId30"/>
    <p:sldLayoutId id="2147483660" r:id="rId3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764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6400" indent="-1764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7" pos="3727" userDrawn="1">
          <p15:clr>
            <a:srgbClr val="F26B43"/>
          </p15:clr>
        </p15:guide>
        <p15:guide id="8" pos="3953" userDrawn="1">
          <p15:clr>
            <a:srgbClr val="F26B43"/>
          </p15:clr>
        </p15:guide>
        <p15:guide id="9" orient="horz" pos="913" userDrawn="1">
          <p15:clr>
            <a:srgbClr val="F26B43"/>
          </p15:clr>
        </p15:guide>
        <p15:guide id="10" orient="horz" pos="3861" userDrawn="1">
          <p15:clr>
            <a:srgbClr val="F26B43"/>
          </p15:clr>
        </p15:guide>
        <p15:guide id="11" pos="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e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</a:t>
            </a:r>
            <a:r>
              <a:rPr lang="de-DE" dirty="0" err="1"/>
              <a:t>InfraGO</a:t>
            </a:r>
            <a:r>
              <a:rPr lang="de-DE" dirty="0"/>
              <a:t> | I.IDT 3242 | 13.09.2023 – letzte Aktualisierung 30.08.2024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1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BBF460EE-67D0-CE3C-D7C1-083E9BEC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474217"/>
              </p:ext>
            </p:extLst>
          </p:nvPr>
        </p:nvGraphicFramePr>
        <p:xfrm>
          <a:off x="272350" y="1112189"/>
          <a:ext cx="9954546" cy="5135670"/>
        </p:xfrm>
        <a:graphic>
          <a:graphicData uri="http://schemas.openxmlformats.org/drawingml/2006/table">
            <a:tbl>
              <a:tblPr/>
              <a:tblGrid>
                <a:gridCol w="449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1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8260">
                  <a:extLst>
                    <a:ext uri="{9D8B030D-6E8A-4147-A177-3AD203B41FA5}">
                      <a16:colId xmlns:a16="http://schemas.microsoft.com/office/drawing/2014/main" val="2315412564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24868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5172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258113">
                <a:tc rowSpan="2"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7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2.2 3.0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Tests in ESC-Tests überführt wurden)</a:t>
                      </a:r>
                      <a:endParaRPr lang="de-DE" sz="1000" u="non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i="1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429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LRBG-Interpretation beim ETCS-Startlauf (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SoM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Unterschiedliche Interpretationen des LRBG-Status „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unknown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“ beim ETCS-Startlauf (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SoM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) durch das RBC und das ETCS-Fahrzeuggerät müssen vermieden werden.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958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--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429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0" strike="no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in „Bekanntgabe 09 des AK ZZS“ enthalten)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763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Eingebaute Klasse-A und Klasse-B Zugbeeinflussungssysteme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Wenn bei einem vom Triebfahrzeugführer initiierten Levelwechsel, das ausgewählte fahrzeugseitige Klasse-B-Zugbeeinflussungssystem nicht eingebaut (</a:t>
                      </a:r>
                      <a:r>
                        <a:rPr lang="de-DE" sz="1000" u="none" strike="noStrike" kern="1200" baseline="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Subset</a:t>
                      </a:r>
                      <a:r>
                        <a:rPr lang="de-DE" sz="100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035 10.1.1.1) ist, dann muss das fahrzeugseitige Klasse-A-Zugbeeinflussungssystem unabhängig von der Art der Schnittstelle zur Klasse-B eine Zwangsbremsung auslösen.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in NTR 3 enthalten)</a:t>
                      </a:r>
                      <a:endParaRPr lang="de-DE" sz="1000" u="none" strike="no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in NTR 3 enthalten)</a:t>
                      </a:r>
                      <a:endParaRPr lang="de-DE" sz="1000" u="none" strike="no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7086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Bremskurven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Die Bremskurvenfunktionalität der Baseline 3 ist gemäß CR 595 und den anderen CR</a:t>
                      </a:r>
                      <a:r>
                        <a:rPr lang="de-DE" sz="1000" kern="1200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aus dem ERA-Leitfaden „Implementierung der 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Bremskurvenfunktionalität </a:t>
                      </a:r>
                      <a:r>
                        <a:rPr lang="de-DE" sz="1000" kern="1200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 Baseline 2“ (ERA_ERTMS_040022) fahrzeugseitig 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umzusetzen.</a:t>
                      </a: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595</a:t>
                      </a:r>
                      <a:r>
                        <a:rPr lang="de-DE" sz="1000" kern="1200" baseline="30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--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66367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KMS mit mehr als</a:t>
                      </a: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einem Schlüssel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Das ETCS-Fahrzeuggerät 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muss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mehrere Schlüssel verwalten können.</a:t>
                      </a: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749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--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--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472251"/>
                  </a:ext>
                </a:extLst>
              </a:tr>
            </a:tbl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ED00F538-65EC-9D4F-EBAF-B4F64F4BB8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45796"/>
              </p:ext>
            </p:extLst>
          </p:nvPr>
        </p:nvGraphicFramePr>
        <p:xfrm>
          <a:off x="9692441" y="2280269"/>
          <a:ext cx="571544" cy="50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914400" imgH="806400" progId="AcroExch.Document.DC">
                  <p:embed/>
                </p:oleObj>
              </mc:Choice>
              <mc:Fallback>
                <p:oleObj name="Acrobat Document" showAsIcon="1" r:id="rId3" imgW="914400" imgH="806400" progId="AcroExch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06288291-FC7C-8DF4-5E5B-32BD074512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92441" y="2280269"/>
                        <a:ext cx="571544" cy="504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F7DF9E60-0D82-1E4B-A8C8-F040F45CF9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073151"/>
              </p:ext>
            </p:extLst>
          </p:nvPr>
        </p:nvGraphicFramePr>
        <p:xfrm>
          <a:off x="9702064" y="3520136"/>
          <a:ext cx="571543" cy="50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5" imgW="914400" imgH="806400" progId="AcroExch.Document.DC">
                  <p:embed/>
                </p:oleObj>
              </mc:Choice>
              <mc:Fallback>
                <p:oleObj name="Acrobat Document" showAsIcon="1" r:id="rId5" imgW="914400" imgH="806400" progId="AcroExch.Document.DC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DBB5F2EB-2897-9E61-CB5D-22369321F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702064" y="3520136"/>
                        <a:ext cx="571543" cy="504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F90FD083-2172-B6A5-D701-F358663265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463028"/>
              </p:ext>
            </p:extLst>
          </p:nvPr>
        </p:nvGraphicFramePr>
        <p:xfrm>
          <a:off x="9704388" y="5894755"/>
          <a:ext cx="571544" cy="50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7" imgW="914400" imgH="806400" progId="AcroExch.Document.DC">
                  <p:embed/>
                </p:oleObj>
              </mc:Choice>
              <mc:Fallback>
                <p:oleObj name="Acrobat Document" showAsIcon="1" r:id="rId7" imgW="914400" imgH="806400" progId="AcroExch.Document.DC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EAC58D86-8780-0EBF-EE39-E81AA3FF0E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04388" y="5894755"/>
                        <a:ext cx="571544" cy="504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4BA48434-994D-1EEF-6CC0-05155F3E761F}"/>
              </a:ext>
            </a:extLst>
          </p:cNvPr>
          <p:cNvSpPr txBox="1"/>
          <p:nvPr/>
        </p:nvSpPr>
        <p:spPr>
          <a:xfrm>
            <a:off x="10199715" y="1264227"/>
            <a:ext cx="292865" cy="5337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</p:txBody>
      </p:sp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856DB2FD-7727-22AB-6CBE-9CC4D5B1A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697622"/>
              </p:ext>
            </p:extLst>
          </p:nvPr>
        </p:nvGraphicFramePr>
        <p:xfrm>
          <a:off x="9660307" y="5217931"/>
          <a:ext cx="598542" cy="527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9" imgW="914597" imgH="806311" progId="AcroExch.Document.DC">
                  <p:embed/>
                </p:oleObj>
              </mc:Choice>
              <mc:Fallback>
                <p:oleObj name="Acrobat Document" showAsIcon="1" r:id="rId9" imgW="914597" imgH="80631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660307" y="5217931"/>
                        <a:ext cx="598542" cy="527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737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</a:t>
            </a:r>
            <a:r>
              <a:rPr lang="de-DE" dirty="0" err="1"/>
              <a:t>InfraGO</a:t>
            </a:r>
            <a:r>
              <a:rPr lang="de-DE" dirty="0"/>
              <a:t> | I.IDT 3242 | 13.09.2023 – letzte Aktualisierung 30.08.2024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B6F5201B-616B-5917-EBBB-B539A5E21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400517"/>
              </p:ext>
            </p:extLst>
          </p:nvPr>
        </p:nvGraphicFramePr>
        <p:xfrm>
          <a:off x="272350" y="1121304"/>
          <a:ext cx="9954730" cy="5226780"/>
        </p:xfrm>
        <a:graphic>
          <a:graphicData uri="http://schemas.openxmlformats.org/drawingml/2006/table">
            <a:tbl>
              <a:tblPr/>
              <a:tblGrid>
                <a:gridCol w="450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5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1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90769808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01180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6362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29747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22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2.2 3.0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GSM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R-ETCS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Funkmodule (EDOR)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Eine unterbrechungsfreie Kommunikation muss auch bei einem RBC-RBC-Übergang gewährleistet sein, d. h. die </a:t>
                      </a: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ERTMS / ETCS-Fahrzeugausrüstung  </a:t>
                      </a:r>
                      <a:r>
                        <a:rPr lang="de-DE" sz="1000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muss in der Lage sein, gleichzeitig Funkverbindungen mit mindestens zwei verschiedenen RBC herzustellen und zu betreiben.</a:t>
                      </a:r>
                      <a:endParaRPr lang="de-DE" sz="1000" u="none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1184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Unzulässiges Löschen angekündigter</a:t>
                      </a:r>
                      <a:r>
                        <a:rPr lang="de-DE" sz="1000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Levelwechsel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Das ETCS-Fahrzeuggerät darf einen mittels Paket 41 angekündigten Levelwechsel nicht durch einen</a:t>
                      </a:r>
                      <a:r>
                        <a:rPr lang="de-DE" sz="1000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mittels Paket 46 </a:t>
                      </a: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kommandierten bedingten Levelwechsel löschen.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800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/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Anforderung in TNB enthalten)</a:t>
                      </a:r>
                      <a:endParaRPr lang="de-DE" sz="10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baseline="30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strike="sngStrike" kern="1200" baseline="30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(absichtlich gelöscht)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1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(absichtlich gelöscht)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1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Anforderung im RINF/ISR enthalten)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i="1" strike="sngStrike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1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Anforderung in TNB enthalten)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179388" marR="0" lvl="0" indent="-179388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i="1" u="sng" strike="sng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strike="sng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u="none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66367"/>
                  </a:ext>
                </a:extLst>
              </a:tr>
              <a:tr h="665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RAMS-Anforderungen an das ETCS-Fahrzeuggerät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Die ETCS-Fahrzeugeinrichtung von Fahrzeugen, die auf Strecken mit Level 2 ohne Hauptsignale (Strecken ohne PZB-Ausrüstung) fahren, muss einen MTBF-Wert von 23.000 Stunden erfüllen.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-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472251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D71F948C-E1E3-580A-3440-31F3D23F511C}"/>
              </a:ext>
            </a:extLst>
          </p:cNvPr>
          <p:cNvSpPr txBox="1"/>
          <p:nvPr/>
        </p:nvSpPr>
        <p:spPr>
          <a:xfrm>
            <a:off x="10185985" y="1121304"/>
            <a:ext cx="292865" cy="538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</p:txBody>
      </p:sp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FCB29A61-269F-73ED-1489-EEA11F8B3A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36101"/>
              </p:ext>
            </p:extLst>
          </p:nvPr>
        </p:nvGraphicFramePr>
        <p:xfrm>
          <a:off x="9657606" y="1844824"/>
          <a:ext cx="601220" cy="530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914400" imgH="806400" progId="AcroExch.Document.DC">
                  <p:embed/>
                </p:oleObj>
              </mc:Choice>
              <mc:Fallback>
                <p:oleObj name="Acrobat Document" showAsIcon="1" r:id="rId3" imgW="914400" imgH="806400" progId="AcroExch.Document.DC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7E92DC26-63F4-DBA6-C92B-9F27ED9106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57606" y="1844824"/>
                        <a:ext cx="601220" cy="530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>
            <a:extLst>
              <a:ext uri="{FF2B5EF4-FFF2-40B4-BE49-F238E27FC236}">
                <a16:creationId xmlns:a16="http://schemas.microsoft.com/office/drawing/2014/main" id="{168F3B6C-4283-DDF2-4258-77018C048B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73031"/>
              </p:ext>
            </p:extLst>
          </p:nvPr>
        </p:nvGraphicFramePr>
        <p:xfrm>
          <a:off x="9678244" y="2769477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5" imgW="914400" imgH="806400" progId="AcroExch.Document.DC">
                  <p:embed/>
                </p:oleObj>
              </mc:Choice>
              <mc:Fallback>
                <p:oleObj name="Acrobat Document" showAsIcon="1" r:id="rId5" imgW="914400" imgH="806400" progId="AcroExch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02002A03-8B98-91B3-F699-2E34065615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78244" y="2769477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>
            <a:extLst>
              <a:ext uri="{FF2B5EF4-FFF2-40B4-BE49-F238E27FC236}">
                <a16:creationId xmlns:a16="http://schemas.microsoft.com/office/drawing/2014/main" id="{2EA9780D-352F-270B-0586-CDCFE6545F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666982"/>
              </p:ext>
            </p:extLst>
          </p:nvPr>
        </p:nvGraphicFramePr>
        <p:xfrm>
          <a:off x="9676123" y="5769446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7" imgW="914400" imgH="806400" progId="AcroExch.Document.DC">
                  <p:embed/>
                </p:oleObj>
              </mc:Choice>
              <mc:Fallback>
                <p:oleObj name="Acrobat Document" showAsIcon="1" r:id="rId7" imgW="914400" imgH="806400" progId="AcroExch.Document.DC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520411EA-6DBB-1AA0-6FED-487B054B8A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676123" y="5769446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149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</a:t>
            </a:r>
            <a:r>
              <a:rPr lang="de-DE" dirty="0" err="1"/>
              <a:t>InfraGO</a:t>
            </a:r>
            <a:r>
              <a:rPr lang="de-DE" dirty="0"/>
              <a:t> | I.IDT 3242 | 13.09.2023 – letzte Aktualisierung vom 30.08.2024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3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1707F3F0-2D8C-164A-6E92-F8D1E76EC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782507"/>
              </p:ext>
            </p:extLst>
          </p:nvPr>
        </p:nvGraphicFramePr>
        <p:xfrm>
          <a:off x="260878" y="1088285"/>
          <a:ext cx="9899305" cy="1951816"/>
        </p:xfrm>
        <a:graphic>
          <a:graphicData uri="http://schemas.openxmlformats.org/drawingml/2006/table">
            <a:tbl>
              <a:tblPr/>
              <a:tblGrid>
                <a:gridCol w="446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0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4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1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3079105223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21869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2285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32748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37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2.2 3.0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4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(gelöscht, da Anforderung der NTR 17 in NTR 19 integriert wurden)</a:t>
                      </a:r>
                      <a:endParaRPr lang="de-DE" sz="1000" strike="noStrike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sng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4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Anforderung ab 12.12.21 nicht mehr benötigt wird)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i="0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/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7E01BE03-C63E-3E9D-D2CA-25A3CADC6EB1}"/>
              </a:ext>
            </a:extLst>
          </p:cNvPr>
          <p:cNvSpPr txBox="1"/>
          <p:nvPr/>
        </p:nvSpPr>
        <p:spPr>
          <a:xfrm>
            <a:off x="10108813" y="1381864"/>
            <a:ext cx="292865" cy="1951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53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</a:t>
            </a:r>
            <a:r>
              <a:rPr lang="de-DE" dirty="0" err="1"/>
              <a:t>InfraGO</a:t>
            </a:r>
            <a:r>
              <a:rPr lang="de-DE" dirty="0"/>
              <a:t> | I.IDT 3242 | 13.09.2023 – letzte Aktualisierung vom 30.08.2024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4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5DCCC9EC-EB99-9FF5-7E76-81DD197B9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807436"/>
              </p:ext>
            </p:extLst>
          </p:nvPr>
        </p:nvGraphicFramePr>
        <p:xfrm>
          <a:off x="272350" y="1124744"/>
          <a:ext cx="10012564" cy="3927233"/>
        </p:xfrm>
        <a:graphic>
          <a:graphicData uri="http://schemas.openxmlformats.org/drawingml/2006/table">
            <a:tbl>
              <a:tblPr/>
              <a:tblGrid>
                <a:gridCol w="451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2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78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9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9998">
                  <a:extLst>
                    <a:ext uri="{9D8B030D-6E8A-4147-A177-3AD203B41FA5}">
                      <a16:colId xmlns:a16="http://schemas.microsoft.com/office/drawing/2014/main" val="386331252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27928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8117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28208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56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</a:t>
                      </a:r>
                    </a:p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2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80990" marR="80990" marT="42206" marB="42206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Zurücksetzen des Vertrauensintervalls ohne Linking-Information und Verarbeiten von richtungs-bezogenen Informationen aus </a:t>
                      </a:r>
                      <a:r>
                        <a:rPr lang="de-DE" sz="100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Balisengruppen</a:t>
                      </a: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die als </a:t>
                      </a:r>
                      <a:r>
                        <a:rPr lang="de-DE" sz="100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ungelinkt</a:t>
                      </a: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markiert sind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Die Anforderungen gelten nur für die im beigefügten </a:t>
                      </a:r>
                      <a:r>
                        <a:rPr lang="de-DE" sz="1000" b="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Blueprint</a:t>
                      </a:r>
                      <a:r>
                        <a:rPr lang="de-DE" sz="10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in Zeile „</a:t>
                      </a:r>
                      <a:r>
                        <a:rPr lang="de-DE" sz="1000" b="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Application</a:t>
                      </a:r>
                      <a:r>
                        <a:rPr lang="de-DE" sz="10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“ genannten L1LS-Strecken:</a:t>
                      </a:r>
                    </a:p>
                    <a:p>
                      <a:pPr marL="228600" lvl="0" indent="-228600"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+mj-lt"/>
                        <a:buAutoNum type="arabicParenR"/>
                      </a:pP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Fahrzeuge, die Strecken, die in dieser NTR in der Zeile „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Application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“ genannt sind, in ETCS L1 befahren werden, müssen die im EECT verabschiedete Lösung „Solution 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for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CR1313&amp;1370“ implementiert haben.</a:t>
                      </a:r>
                    </a:p>
                    <a:p>
                      <a:pPr marL="228600" lvl="0" indent="-228600"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+mj-lt"/>
                        <a:buAutoNum type="arabicParenR"/>
                      </a:pP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Das ETCS-Fahrzeuggerät muss Richtungsinformationen von als 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ungelinkt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markierten 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Balisengruppen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(gem. Subset-026, 3.4.1.1) auch dann verarbeiten, wenn die Position des Fahrzeuges nicht bekannt ist.</a:t>
                      </a:r>
                      <a:endParaRPr lang="de-DE" sz="10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1370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1313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strike="sng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59685"/>
                  </a:ext>
                </a:extLst>
              </a:tr>
              <a:tr h="2907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80990" marR="80990" marT="42206" marB="42206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(absichtlich gelöscht)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sng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80990" marR="80990" marT="42206" marB="42206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Anforderungen an Fahrzeuge mit Cold Movement 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Detector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(CMD)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Das ETCS-Fahrzeuggerät muss die entsprechende Information eines CMD, dass ein Fahrzeug in der ETCS-Betriebsart NP bewegt worden ist, so lange speichern, bis die Zugposition auf andere Weise als durch einen CMD validiert worden ist.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1301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/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/>
                        </a:rPr>
                        <a:t> </a:t>
                      </a: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705F87FD-79AF-DEDE-5245-ABFD13BEA5DF}"/>
              </a:ext>
            </a:extLst>
          </p:cNvPr>
          <p:cNvSpPr txBox="1"/>
          <p:nvPr/>
        </p:nvSpPr>
        <p:spPr>
          <a:xfrm>
            <a:off x="10254092" y="1206756"/>
            <a:ext cx="292865" cy="381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  <a:br>
              <a:rPr lang="de-DE" sz="1100" dirty="0">
                <a:solidFill>
                  <a:srgbClr val="000000"/>
                </a:solidFill>
                <a:latin typeface="DB Office" pitchFamily="34" charset="0"/>
              </a:rPr>
            </a:b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47757454-AF23-E5A1-E2DA-5219A7A566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46281"/>
              </p:ext>
            </p:extLst>
          </p:nvPr>
        </p:nvGraphicFramePr>
        <p:xfrm>
          <a:off x="9711528" y="1985046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914400" imgH="806400" progId="AcroExch.Document.DC">
                  <p:embed/>
                </p:oleObj>
              </mc:Choice>
              <mc:Fallback>
                <p:oleObj name="Acrobat Document" showAsIcon="1" r:id="rId3" imgW="914400" imgH="806400" progId="AcroExch.Document.DC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2D7A57D0-857A-4310-D6AE-5BEA8DD48C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1528" y="1985046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C20659E7-CBF5-684A-A97C-88127A1853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646749"/>
              </p:ext>
            </p:extLst>
          </p:nvPr>
        </p:nvGraphicFramePr>
        <p:xfrm>
          <a:off x="9711528" y="4365104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5" imgW="914400" imgH="806400" progId="AcroExch.Document.DC">
                  <p:embed/>
                </p:oleObj>
              </mc:Choice>
              <mc:Fallback>
                <p:oleObj name="Acrobat Document" showAsIcon="1" r:id="rId5" imgW="914400" imgH="806400" progId="AcroExch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7ADF8885-AE89-31DB-7B20-4FE45453FF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711528" y="4365104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472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</a:t>
            </a:r>
            <a:r>
              <a:rPr lang="de-DE" dirty="0" err="1"/>
              <a:t>InfraGO</a:t>
            </a:r>
            <a:r>
              <a:rPr lang="de-DE" dirty="0"/>
              <a:t> | I.IDT 3242 | 13.09.2023 – letzte Aktualisierung vom 30.08.2024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5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A363A46-A35D-C1BA-E2A3-3BB256C8449C}"/>
              </a:ext>
            </a:extLst>
          </p:cNvPr>
          <p:cNvSpPr txBox="1"/>
          <p:nvPr/>
        </p:nvSpPr>
        <p:spPr>
          <a:xfrm>
            <a:off x="272350" y="1052513"/>
            <a:ext cx="92880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300"/>
              </a:spcAft>
              <a:tabLst>
                <a:tab pos="92075" algn="l"/>
                <a:tab pos="9415463" algn="l"/>
              </a:tabLst>
            </a:pPr>
            <a:r>
              <a:rPr lang="de-DE" sz="1000" b="1" dirty="0">
                <a:solidFill>
                  <a:srgbClr val="000000"/>
                </a:solidFill>
                <a:latin typeface="DB Office" pitchFamily="34" charset="0"/>
              </a:rPr>
              <a:t>Legende:</a:t>
            </a:r>
          </a:p>
          <a:p>
            <a:pPr marL="179388" indent="-179388" eaLnBrk="0" fontAlgn="base" hangingPunct="0">
              <a:spcBef>
                <a:spcPct val="0"/>
              </a:spcBef>
              <a:spcAft>
                <a:spcPts val="600"/>
              </a:spcAft>
              <a:tabLst>
                <a:tab pos="179388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1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	Mit Inkrafttreten der Verordnung (EU) 2023/XXX (TSI ZZS 2023) und Einführung der 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“Single Set of Specification” 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werden die bisher existierenden Spezifikationsgruppen #1, #2 und #3 gelöscht. Nur die SV 2.1 wird, wie die neue Systemversion (SV) 2.2, durch den „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Reduced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Envelope“ in Appendix G bzw.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Subset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153 beschrieben. </a:t>
            </a:r>
          </a:p>
          <a:p>
            <a:pPr marL="179388" indent="3175" eaLnBrk="0" fontAlgn="base" hangingPunct="0">
              <a:spcBef>
                <a:spcPct val="0"/>
              </a:spcBef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Im Sinne der TSI ZZS sind die folgenden Baselines aufgeführt und als Beispiel ist jeweils die Version für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Subset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026 genannt:</a:t>
            </a:r>
          </a:p>
          <a:p>
            <a:pPr marL="357188" indent="-174625" eaLnBrk="0" fontAlgn="base" hangingPunct="0">
              <a:spcBef>
                <a:spcPct val="0"/>
              </a:spcBef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1.0/1.1 entspricht der Spezifikationsgruppe 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#1 (ETCS Baseline 2 und GSM-R Baseline 1): „2.3.0d“ (= Subset 026 Version 2.3.0 </a:t>
            </a:r>
            <a:r>
              <a:rPr lang="en-US" sz="1000" dirty="0" err="1">
                <a:solidFill>
                  <a:srgbClr val="000000"/>
                </a:solidFill>
                <a:latin typeface="DB Office" pitchFamily="34" charset="0"/>
              </a:rPr>
              <a:t>mit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Subset 108 Version1.2.0)</a:t>
            </a:r>
          </a:p>
          <a:p>
            <a:pPr marL="357188" indent="-174625" eaLnBrk="0" fontAlgn="base" hangingPunct="0">
              <a:spcBef>
                <a:spcPct val="0"/>
              </a:spcBef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2.0 entspricht der Spezifikationsgruppe #2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(ETCS Baseline 3 Maintenance Release 1 (MR1) und GSM-R Baseline 1): „3.4.0“ 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2.1* entspricht der Spezifikationsgruppe #3 (ETCS Baseline 3 Release 2 (R2) und GSM-R Baseline 1): „3.6.0“ 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2.1 entspricht der ETCS Baseline 4 +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Subset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153 (V2.2 + V3.0) + Error Corrections (ETCS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Baseline 4 Release 1; Railway Mobile Radio: GSM-R Baseline 1 Maintenance Release 1 + FRMCS Baseline 0; ATO Baseline 1 Release 1): “4.0.0”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SV 2.2 </a:t>
            </a:r>
            <a:r>
              <a:rPr lang="en-US" sz="1000" dirty="0" err="1">
                <a:solidFill>
                  <a:srgbClr val="000000"/>
                </a:solidFill>
                <a:latin typeface="DB Office" pitchFamily="34" charset="0"/>
              </a:rPr>
              <a:t>entspricht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der ETCS Baseline 4 + Subset 153 (V3.0) + Error Corrections (ETCS Baseline 4 Release 1; Railway Mobile Radio: GSM-R Baseline 1 Maintenance Release 1 + FRMCS Baseline 0; ATO Baseline 1 Release 1): “4.0.0”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SV 3.0 </a:t>
            </a:r>
            <a:r>
              <a:rPr lang="en-US" sz="1000" dirty="0" err="1">
                <a:solidFill>
                  <a:srgbClr val="000000"/>
                </a:solidFill>
                <a:latin typeface="DB Office" pitchFamily="34" charset="0"/>
              </a:rPr>
              <a:t>entspricht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der ETCS Baseline 4 (ETCS Baseline 4 Release 1; Railway Mobile Radio: GSM-R Baseline 1 Maintenance Release 1 + FRMCS Baseline 0; ATO Baseline 1 Release 1): “4.0.0”</a:t>
            </a:r>
          </a:p>
          <a:p>
            <a:pPr marL="182563" indent="-182563" eaLnBrk="0" fontAlgn="base" hangingPunct="0">
              <a:spcBef>
                <a:spcPct val="0"/>
              </a:spcBef>
              <a:spcAft>
                <a:spcPts val="300"/>
              </a:spcAft>
              <a:tabLst>
                <a:tab pos="444500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2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   CR = „Change Request“, aus der ERA CR Datenbank (CR enthält ggf. weiter Punkte, die nicht den NTR betreffen)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3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	E (Entwurf der NTR-Spiegelgruppe (DB Netz intern)), A (Abgestimmt mit dem deutschen Bahnsektor), N (Notifiziert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ggü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. der ERA)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4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	CR-Klassifizierung nach Subset 108 Version 1.2.0: „not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applicable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“ (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beyond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2.3.0</a:t>
            </a:r>
            <a:r>
              <a:rPr lang="de-DE" sz="1000" dirty="0">
                <a:latin typeface="DB Office" pitchFamily="34" charset="0"/>
              </a:rPr>
              <a:t>, SV 1.0)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-:	Für den NTR gibt es keinen entsprechenden CR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x:	NTR ist in dieser Baseline umzusetzen, da eine entsprechende Anforderung in der Spezifikation fehlt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--:	NTR ist für diese Baseline </a:t>
            </a:r>
            <a:r>
              <a:rPr lang="de-DE" sz="1000" u="sng" dirty="0">
                <a:solidFill>
                  <a:srgbClr val="000000"/>
                </a:solidFill>
                <a:latin typeface="DB Office" pitchFamily="34" charset="0"/>
              </a:rPr>
              <a:t>nicht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relevant, da eine entsprechende Anforderung in der Spezifikation enthalten ist</a:t>
            </a:r>
          </a:p>
        </p:txBody>
      </p:sp>
    </p:spTree>
    <p:extLst>
      <p:ext uri="{BB962C8B-B14F-4D97-AF65-F5344CB8AC3E}">
        <p14:creationId xmlns:p14="http://schemas.microsoft.com/office/powerpoint/2010/main" val="5701384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heme/theme1.xml><?xml version="1.0" encoding="utf-8"?>
<a:theme xmlns:a="http://schemas.openxmlformats.org/drawingml/2006/main" name="DB">
  <a:themeElements>
    <a:clrScheme name="DB Farben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72000" tIns="72000" rIns="72000" bIns="72000" rtlCol="0" anchor="ctr"/>
      <a:lstStyle>
        <a:defPPr algn="ctr">
          <a:buClr>
            <a:schemeClr val="accent2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B4B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6A96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63A615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 InfraGO_16_9.potx" id="{310831BD-FD71-4462-A594-F0DED819FC87}" vid="{35EED400-FD79-40CB-A6F9-06F5F9CC2C5D}"/>
    </a:ext>
  </a:extLst>
</a:theme>
</file>

<file path=ppt/theme/theme2.xml><?xml version="1.0" encoding="utf-8"?>
<a:theme xmlns:a="http://schemas.openxmlformats.org/drawingml/2006/main" name="Office">
  <a:themeElements>
    <a:clrScheme name="DB KONZERN 2022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DB KONZERN 2022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DB KONZERN 2022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DB KONZERN 2022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DB InfraGO_16_9</Template>
  <TotalTime>0</TotalTime>
  <Words>1220</Words>
  <Application>Microsoft Office PowerPoint</Application>
  <PresentationFormat>Breitbild</PresentationFormat>
  <Paragraphs>291</Paragraphs>
  <Slides>5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DB Head Black</vt:lpstr>
      <vt:lpstr>DB Head Light</vt:lpstr>
      <vt:lpstr>DB Office</vt:lpstr>
      <vt:lpstr>DB Sans</vt:lpstr>
      <vt:lpstr>Symbol</vt:lpstr>
      <vt:lpstr>DB</vt:lpstr>
      <vt:lpstr>Acrobat Document</vt:lpstr>
      <vt:lpstr>Adobe Acrobat Document</vt:lpstr>
      <vt:lpstr>NTR für ERTMS/ETCS-Fahrzeugausrüstung</vt:lpstr>
      <vt:lpstr>NTR für ERTMS/ETCS-Fahrzeugausrüstung</vt:lpstr>
      <vt:lpstr>NTR für ERTMS/ETCS-Fahrzeugausrüstung</vt:lpstr>
      <vt:lpstr>NTR für ERTMS/ETCS-Fahrzeugausrüstung</vt:lpstr>
      <vt:lpstr>NTR für ERTMS/ETCS-Fahrzeugausrüstung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NTR für ERTMS/ETCS-Fahrzeugausrüstung</dc:title>
  <dc:creator>Christian Timmermann</dc:creator>
  <cp:lastModifiedBy>Christian Timmermann</cp:lastModifiedBy>
  <cp:revision>4</cp:revision>
  <dcterms:created xsi:type="dcterms:W3CDTF">2024-08-30T11:38:21Z</dcterms:created>
  <dcterms:modified xsi:type="dcterms:W3CDTF">2024-09-17T11:09:31Z</dcterms:modified>
</cp:coreProperties>
</file>