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90" r:id="rId2"/>
    <p:sldId id="391" r:id="rId3"/>
    <p:sldId id="392" r:id="rId4"/>
    <p:sldId id="393" r:id="rId5"/>
    <p:sldId id="394" r:id="rId6"/>
  </p:sldIdLst>
  <p:sldSz cx="12192000" cy="6858000"/>
  <p:notesSz cx="6858000" cy="9144000"/>
  <p:custDataLst>
    <p:tags r:id="rId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066" autoAdjust="0"/>
  </p:normalViewPr>
  <p:slideViewPr>
    <p:cSldViewPr showGuides="1">
      <p:cViewPr varScale="1">
        <p:scale>
          <a:sx n="60" d="100"/>
          <a:sy n="60" d="100"/>
        </p:scale>
        <p:origin x="840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8" d="100"/>
          <a:sy n="58" d="100"/>
        </p:scale>
        <p:origin x="3240" y="5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76E7386-D43A-4656-88C8-3A9BCA087FC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129299" y="8685213"/>
            <a:ext cx="727113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DE44D-4B77-4836-9946-DA3A945483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910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799" y="43154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3743908"/>
            <a:ext cx="5486400" cy="47885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183600" lvl="0" indent="-183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 dirty="0"/>
              <a:t>Mastertextformat bearbeiten</a:t>
            </a:r>
          </a:p>
          <a:p>
            <a:pPr marL="360000" lvl="1" indent="-1764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 dirty="0"/>
              <a:t>Zweite Ebene</a:t>
            </a:r>
          </a:p>
          <a:p>
            <a:pPr marL="540000" lvl="2" indent="-183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 dirty="0"/>
              <a:t>Dritte Ebene</a:t>
            </a:r>
          </a:p>
          <a:p>
            <a:pPr marL="716400" lvl="3" indent="-1764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 dirty="0"/>
              <a:t>Vierte Ebene</a:t>
            </a:r>
          </a:p>
          <a:p>
            <a:pPr marL="900000" lvl="4" indent="-1836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Char char="‒"/>
            </a:pPr>
            <a:r>
              <a:rPr lang="de-DE" dirty="0"/>
              <a:t>Fünfte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172199" y="8685213"/>
            <a:ext cx="684213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8B26E-90DD-4F75-9543-DF10C34D64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63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4318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8901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4318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771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4318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8623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4318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332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4318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8B26E-90DD-4F75-9543-DF10C34D64F7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213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8611"/>
            <a:ext cx="11240873" cy="380709"/>
          </a:xfrm>
        </p:spPr>
        <p:txBody>
          <a:bodyPr/>
          <a:lstStyle>
            <a:lvl1pPr marL="0" indent="0">
              <a:buNone/>
              <a:defRPr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F7F215B-2B41-C3B4-CEF8-F440FC2B96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652" y="513294"/>
            <a:ext cx="3863773" cy="85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54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sverzeichnis (Bild, Logo Schwar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8856000" cy="8640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2D674621-38C8-4B6A-9F38-4353461FF61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981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sverzeichnis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8856000" cy="8640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175993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47426651-8C1F-4E8A-A2A0-313D93E5F7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8923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4574D2F-0500-4A13-8529-ED82FC3897C9}"/>
              </a:ext>
            </a:extLst>
          </p:cNvPr>
          <p:cNvSpPr/>
          <p:nvPr userDrawn="1"/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059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Schwarz)">
    <p:bg>
      <p:bgPr>
        <a:solidFill>
          <a:schemeClr val="bg1">
            <a:lumMod val="75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9CBF66AC-39B1-42D5-81C3-BAE45EE2EA1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6515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365ECB0E-4B1C-49BA-98BA-2E4E716F869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293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3CB751F-9E6E-4899-A573-910F22F0D83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475" y="1449388"/>
            <a:ext cx="11449049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44823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8887A16-E540-417F-AEC5-F4B0FFDF4A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1475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nhaltsplatzhalter 8">
            <a:extLst>
              <a:ext uri="{FF2B5EF4-FFF2-40B4-BE49-F238E27FC236}">
                <a16:creationId xmlns:a16="http://schemas.microsoft.com/office/drawing/2014/main" id="{73A4453B-BB6A-434B-9D58-17979C3C6A7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75387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05936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1449388"/>
            <a:ext cx="5923409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75388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89857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5388" y="1449388"/>
            <a:ext cx="5916612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78272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8E205B2A-24B4-4B2B-B293-149CBCB8D4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3985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Schwar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D1D1ADD7-19FC-466D-A511-110F40BCABA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3439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2B1BD42-6E08-2A44-1A33-599D3FA4BD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652" y="513294"/>
            <a:ext cx="3863773" cy="85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96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A3AE5124-05FF-4DFE-9C68-573E13080C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03340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5678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9804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6CD97-5D9A-4DD7-8FA9-F028A03BB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5940B9-9206-49A7-9C4C-F7D53450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360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0027" y="6538648"/>
            <a:ext cx="520498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1BA9AD80-CF1D-49CF-9F8B-682E191E79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5563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61896D1F-0347-4A0D-AD18-573DFF98C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31835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35487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463EE55D-A15C-4854-B441-7F0B261C621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182563" lvl="0" indent="-182563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7869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35486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3938C865-AF38-4303-A4E7-9ACD974518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98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Bild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0">
            <a:extLst>
              <a:ext uri="{FF2B5EF4-FFF2-40B4-BE49-F238E27FC236}">
                <a16:creationId xmlns:a16="http://schemas.microsoft.com/office/drawing/2014/main" id="{88E6BB85-2CD9-4C46-9692-3B22C74A13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43925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Ende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8018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Schwar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203F2E67-B0D5-4D6C-96FC-F0566B3DB35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62558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asyBackground_Agenda">
            <a:extLst>
              <a:ext uri="{FF2B5EF4-FFF2-40B4-BE49-F238E27FC236}">
                <a16:creationId xmlns:a16="http://schemas.microsoft.com/office/drawing/2014/main" id="{8146BF48-57DA-42E4-B3E4-E67A859C6AB5}"/>
              </a:ext>
            </a:extLst>
          </p:cNvPr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4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56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0883676-EF05-48A6-913D-5F031336D2F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08724" y="368561"/>
            <a:ext cx="1711800" cy="378000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18026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enplatzhalter 4">
            <a:extLst>
              <a:ext uri="{FF2B5EF4-FFF2-40B4-BE49-F238E27FC236}">
                <a16:creationId xmlns:a16="http://schemas.microsoft.com/office/drawing/2014/main" id="{F620A319-D564-4D18-92D7-8995EC1B261E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11586949-1E99-4A43-99E8-BFF2DE8AE5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986748" y="2420887"/>
            <a:ext cx="8218501" cy="1814811"/>
          </a:xfrm>
          <a:blipFill dpi="0"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507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EF62990-51FD-4371-0217-CEEA2BE8C4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662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Schwarz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5920896"/>
            <a:ext cx="11449051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39399880-9F04-4041-857C-3A730A3F575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64112" y="513294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6235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PULS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6" y="5920896"/>
            <a:ext cx="11449050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AC7CCCB3-4C9E-4679-9D0E-6976C35D28D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64112" y="513294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4986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ahm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364" y="1073676"/>
            <a:ext cx="7309209" cy="5415664"/>
          </a:xfrm>
          <a:prstGeom prst="roundRect">
            <a:avLst>
              <a:gd name="adj" fmla="val 1200"/>
            </a:avLst>
          </a:prstGeom>
          <a:solidFill>
            <a:schemeClr val="bg1">
              <a:alpha val="80000"/>
            </a:schemeClr>
          </a:solidFill>
        </p:spPr>
        <p:txBody>
          <a:bodyPr lIns="360000" tIns="252000" rIns="252000" bIns="2232000"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9299" y="5467615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299" y="4371454"/>
            <a:ext cx="6643241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403" y="5922000"/>
            <a:ext cx="6661137" cy="380709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398F66B9-BCC0-498C-90EC-8CDC6A8B00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49298" y="1442767"/>
            <a:ext cx="3863773" cy="85319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9055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96696"/>
            <a:ext cx="8857247" cy="86405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tx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2C21096-8319-E961-D73F-EBB16FE279A1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000000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2812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sverzeichnis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8856000" cy="8640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7600"/>
            <a:ext cx="10602902" cy="216024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mtClean="0">
                <a:solidFill>
                  <a:srgbClr val="FFFFFF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652B2642-5C15-4995-AB93-CA337E09B1DB}"/>
              </a:ext>
            </a:extLst>
          </p:cNvPr>
          <p:cNvSpPr>
            <a:spLocks/>
          </p:cNvSpPr>
          <p:nvPr userDrawn="1"/>
        </p:nvSpPr>
        <p:spPr bwMode="auto">
          <a:xfrm>
            <a:off x="11293475" y="6469871"/>
            <a:ext cx="542925" cy="55563"/>
          </a:xfrm>
          <a:custGeom>
            <a:avLst/>
            <a:gdLst>
              <a:gd name="T0" fmla="*/ 3590 w 3779"/>
              <a:gd name="T1" fmla="*/ 377 h 377"/>
              <a:gd name="T2" fmla="*/ 3590 w 3779"/>
              <a:gd name="T3" fmla="*/ 377 h 377"/>
              <a:gd name="T4" fmla="*/ 188 w 3779"/>
              <a:gd name="T5" fmla="*/ 377 h 377"/>
              <a:gd name="T6" fmla="*/ 0 w 3779"/>
              <a:gd name="T7" fmla="*/ 188 h 377"/>
              <a:gd name="T8" fmla="*/ 188 w 3779"/>
              <a:gd name="T9" fmla="*/ 0 h 377"/>
              <a:gd name="T10" fmla="*/ 3590 w 3779"/>
              <a:gd name="T11" fmla="*/ 0 h 377"/>
              <a:gd name="T12" fmla="*/ 3779 w 3779"/>
              <a:gd name="T13" fmla="*/ 188 h 377"/>
              <a:gd name="T14" fmla="*/ 3590 w 3779"/>
              <a:gd name="T15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79" h="377">
                <a:moveTo>
                  <a:pt x="3590" y="377"/>
                </a:moveTo>
                <a:lnTo>
                  <a:pt x="3590" y="377"/>
                </a:lnTo>
                <a:lnTo>
                  <a:pt x="188" y="377"/>
                </a:lnTo>
                <a:cubicBezTo>
                  <a:pt x="79" y="377"/>
                  <a:pt x="0" y="293"/>
                  <a:pt x="0" y="188"/>
                </a:cubicBezTo>
                <a:cubicBezTo>
                  <a:pt x="0" y="82"/>
                  <a:pt x="79" y="0"/>
                  <a:pt x="188" y="0"/>
                </a:cubicBezTo>
                <a:lnTo>
                  <a:pt x="3590" y="0"/>
                </a:lnTo>
                <a:cubicBezTo>
                  <a:pt x="3700" y="0"/>
                  <a:pt x="3779" y="82"/>
                  <a:pt x="3779" y="188"/>
                </a:cubicBezTo>
                <a:cubicBezTo>
                  <a:pt x="3779" y="293"/>
                  <a:pt x="3700" y="377"/>
                  <a:pt x="3590" y="3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A4781C7-6ECF-2987-D9C9-ADB7D86177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08724" y="368561"/>
            <a:ext cx="1711800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89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3.sv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DB810-CDF5-41AC-8E51-9EBC8EC0B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9495950" cy="8640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E7966-514A-4D81-97FD-6AD3A07C8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4" y="1449388"/>
            <a:ext cx="11449051" cy="4679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C0766E-DEEA-4949-912D-67F535F0E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1475" y="6537600"/>
            <a:ext cx="10602902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DB Musterfirma | Vorname Nachname | Abteilung | 30.08.2024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74309D-71AA-45D4-974A-6D58CB176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0027" y="6538648"/>
            <a:ext cx="520498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DE7FD38-4C24-1C44-B92F-B053B9DC1D6B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200" y="6472800"/>
            <a:ext cx="540000" cy="5342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D10EF4A-3A57-045A-D6DD-351B16CF50B0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10108724" y="368561"/>
            <a:ext cx="1711800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72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75" r:id="rId3"/>
    <p:sldLayoutId id="2147483661" r:id="rId4"/>
    <p:sldLayoutId id="2147483692" r:id="rId5"/>
    <p:sldLayoutId id="2147483691" r:id="rId6"/>
    <p:sldLayoutId id="2147483663" r:id="rId7"/>
    <p:sldLayoutId id="2147483681" r:id="rId8"/>
    <p:sldLayoutId id="2147483680" r:id="rId9"/>
    <p:sldLayoutId id="2147483666" r:id="rId10"/>
    <p:sldLayoutId id="2147483682" r:id="rId11"/>
    <p:sldLayoutId id="2147483664" r:id="rId12"/>
    <p:sldLayoutId id="2147483665" r:id="rId13"/>
    <p:sldLayoutId id="2147483679" r:id="rId14"/>
    <p:sldLayoutId id="2147483650" r:id="rId15"/>
    <p:sldLayoutId id="2147483673" r:id="rId16"/>
    <p:sldLayoutId id="2147483685" r:id="rId17"/>
    <p:sldLayoutId id="2147483674" r:id="rId18"/>
    <p:sldLayoutId id="2147483677" r:id="rId19"/>
    <p:sldLayoutId id="2147483668" r:id="rId20"/>
    <p:sldLayoutId id="2147483654" r:id="rId21"/>
    <p:sldLayoutId id="2147483670" r:id="rId22"/>
    <p:sldLayoutId id="2147483655" r:id="rId23"/>
    <p:sldLayoutId id="2147483669" r:id="rId24"/>
    <p:sldLayoutId id="2147483676" r:id="rId25"/>
    <p:sldLayoutId id="2147483667" r:id="rId26"/>
    <p:sldLayoutId id="2147483678" r:id="rId27"/>
    <p:sldLayoutId id="2147483658" r:id="rId28"/>
    <p:sldLayoutId id="2147483657" r:id="rId29"/>
    <p:sldLayoutId id="2147483693" r:id="rId30"/>
    <p:sldLayoutId id="2147483660" r:id="rId31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764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36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6400" indent="-1764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360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7" pos="3727" userDrawn="1">
          <p15:clr>
            <a:srgbClr val="F26B43"/>
          </p15:clr>
        </p15:guide>
        <p15:guide id="8" pos="3953" userDrawn="1">
          <p15:clr>
            <a:srgbClr val="F26B43"/>
          </p15:clr>
        </p15:guide>
        <p15:guide id="9" orient="horz" pos="913" userDrawn="1">
          <p15:clr>
            <a:srgbClr val="F26B43"/>
          </p15:clr>
        </p15:guide>
        <p15:guide id="10" orient="horz" pos="3861" userDrawn="1">
          <p15:clr>
            <a:srgbClr val="F26B43"/>
          </p15:clr>
        </p15:guide>
        <p15:guide id="11" pos="2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6.e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7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0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A9AE06-C78B-D7D1-2344-04BB91055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DB InfraGO | I.ITL 71 | 02.09.2025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59DAF-3329-7AE1-18F9-E6A63AB7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solidFill>
                  <a:srgbClr val="000000"/>
                </a:solidFill>
              </a:rPr>
              <a:t>1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79C078-C3D6-D73B-3878-A87EE4755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50" y="404813"/>
            <a:ext cx="9432038" cy="647700"/>
          </a:xfrm>
        </p:spPr>
        <p:txBody>
          <a:bodyPr/>
          <a:lstStyle/>
          <a:p>
            <a:r>
              <a:rPr lang="de-DE" dirty="0"/>
              <a:t>NTR </a:t>
            </a:r>
            <a:r>
              <a:rPr lang="de-DE" dirty="0">
                <a:solidFill>
                  <a:schemeClr val="tx1"/>
                </a:solidFill>
              </a:rPr>
              <a:t>für ERTMS/ETCS-Fahrzeugausrüstung</a:t>
            </a:r>
            <a:endParaRPr lang="de-DE" baseline="30000" dirty="0">
              <a:solidFill>
                <a:schemeClr val="tx1"/>
              </a:solidFill>
            </a:endParaRP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BBF460EE-67D0-CE3C-D7C1-083E9BEC9A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474217"/>
              </p:ext>
            </p:extLst>
          </p:nvPr>
        </p:nvGraphicFramePr>
        <p:xfrm>
          <a:off x="272350" y="1112189"/>
          <a:ext cx="9954546" cy="5135670"/>
        </p:xfrm>
        <a:graphic>
          <a:graphicData uri="http://schemas.openxmlformats.org/drawingml/2006/table">
            <a:tbl>
              <a:tblPr/>
              <a:tblGrid>
                <a:gridCol w="449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1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81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9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9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8260">
                  <a:extLst>
                    <a:ext uri="{9D8B030D-6E8A-4147-A177-3AD203B41FA5}">
                      <a16:colId xmlns:a16="http://schemas.microsoft.com/office/drawing/2014/main" val="2315412564"/>
                    </a:ext>
                  </a:extLst>
                </a:gridCol>
                <a:gridCol w="299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9925">
                  <a:extLst>
                    <a:ext uri="{9D8B030D-6E8A-4147-A177-3AD203B41FA5}">
                      <a16:colId xmlns:a16="http://schemas.microsoft.com/office/drawing/2014/main" val="300158026"/>
                    </a:ext>
                  </a:extLst>
                </a:gridCol>
                <a:gridCol w="524868">
                  <a:extLst>
                    <a:ext uri="{9D8B030D-6E8A-4147-A177-3AD203B41FA5}">
                      <a16:colId xmlns:a16="http://schemas.microsoft.com/office/drawing/2014/main" val="3344456681"/>
                    </a:ext>
                  </a:extLst>
                </a:gridCol>
                <a:gridCol w="505172">
                  <a:extLst>
                    <a:ext uri="{9D8B030D-6E8A-4147-A177-3AD203B41FA5}">
                      <a16:colId xmlns:a16="http://schemas.microsoft.com/office/drawing/2014/main" val="1083152776"/>
                    </a:ext>
                  </a:extLst>
                </a:gridCol>
              </a:tblGrid>
              <a:tr h="258113">
                <a:tc rowSpan="2"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Nr.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Titel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Anforderungstext</a:t>
                      </a: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CR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Systemversion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1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Status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Blue-print</a:t>
                      </a:r>
                    </a:p>
                  </a:txBody>
                  <a:tcPr marL="9525" marR="9525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7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1.0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1.1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2.0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2.1*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2.2 3.0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770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Arial"/>
                        </a:rPr>
                        <a:t>(gelöscht, da Tests in ESC-Tests überführt wurden)</a:t>
                      </a:r>
                      <a:endParaRPr lang="de-DE" sz="1000" u="non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i="1" strike="sngStrike" kern="1200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kern="1200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7429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LRBG-Interpretation beim ETCS-Startlauf (</a:t>
                      </a:r>
                      <a:r>
                        <a:rPr lang="de-DE" sz="1000" kern="1200" noProof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SoM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)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Unterschiedliche Interpretationen des LRBG-Status „</a:t>
                      </a:r>
                      <a:r>
                        <a:rPr lang="de-DE" sz="1000" kern="1200" noProof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unknown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“ beim ETCS-Startlauf (</a:t>
                      </a:r>
                      <a:r>
                        <a:rPr lang="de-DE" sz="1000" kern="1200" noProof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SoM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) durch das RBC und das ETCS-Fahrzeuggerät müssen vermieden werden.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958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x</a:t>
                      </a:r>
                      <a:endParaRPr lang="de-DE" sz="1000" b="1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--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7429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de-DE" sz="1000" b="0" strike="no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(gelöscht, da in „Bekanntgabe 09 des AK ZZS“ enthalten)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strike="sngStrike" kern="1200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kern="1200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kern="1200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763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</a:t>
                      </a: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Eingebaute Klasse-A und Klasse-B Zugbeeinflussungssysteme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kern="1200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Wenn bei einem vom Triebfahrzeugführer initiierten Levelwechsel, das ausgewählte fahrzeugseitige Klasse-B-Zugbeeinflussungssystem nicht eingebaut (</a:t>
                      </a:r>
                      <a:r>
                        <a:rPr lang="de-DE" sz="1000" u="none" strike="noStrike" kern="1200" baseline="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Subset</a:t>
                      </a:r>
                      <a:r>
                        <a:rPr lang="de-DE" sz="1000" u="none" strike="noStrike" kern="1200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035 10.1.1.1) ist, dann muss das fahrzeugseitige Klasse-A-Zugbeeinflussungssystem unabhängig von der Art der Schnittstelle zur Klasse-B eine Zwangsbremsung auslösen.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7770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</a:t>
                      </a: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(gelöscht, da in NTR 3 enthalten)</a:t>
                      </a:r>
                      <a:endParaRPr lang="de-DE" sz="1000" u="none" strike="noStrike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7770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</a:t>
                      </a: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(gelöscht, da in NTR 3 enthalten)</a:t>
                      </a:r>
                      <a:endParaRPr lang="de-DE" sz="1000" u="none" strike="noStrike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7086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Bremskurven</a:t>
                      </a:r>
                      <a:endParaRPr lang="de-DE" sz="100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Die Bremskurvenfunktionalität der Baseline 3 ist gemäß CR 595 und den anderen CR</a:t>
                      </a:r>
                      <a:r>
                        <a:rPr lang="de-DE" sz="1000" kern="1200" baseline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aus dem ERA-Leitfaden „Implementierung der 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Bremskurvenfunktionalität </a:t>
                      </a:r>
                      <a:r>
                        <a:rPr lang="de-DE" sz="1000" kern="1200" baseline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in Baseline 2“ (ERA_ERTMS_040022) fahrzeugseitig 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umzusetzen.</a:t>
                      </a: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595</a:t>
                      </a:r>
                      <a:r>
                        <a:rPr lang="de-DE" sz="1000" kern="1200" baseline="30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</a:t>
                      </a:r>
                      <a:endParaRPr lang="de-DE" sz="10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x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--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966367"/>
                  </a:ext>
                </a:extLst>
              </a:tr>
              <a:tr h="417770"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KMS mit mehr als</a:t>
                      </a: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einem Schlüssel</a:t>
                      </a:r>
                      <a:endParaRPr lang="de-DE" sz="100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Das ETCS-Fahrzeuggerät </a:t>
                      </a:r>
                      <a:r>
                        <a:rPr lang="de-DE" sz="1000" kern="1200" noProof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muss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mehrere Schlüssel verwalten können.</a:t>
                      </a: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749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x</a:t>
                      </a:r>
                      <a:endParaRPr lang="de-DE" sz="1000" b="1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--</a:t>
                      </a:r>
                      <a:endParaRPr lang="de-DE" sz="1000" b="1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--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472251"/>
                  </a:ext>
                </a:extLst>
              </a:tr>
            </a:tbl>
          </a:graphicData>
        </a:graphic>
      </p:graphicFrame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ED00F538-65EC-9D4F-EBAF-B4F64F4BB8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345796"/>
              </p:ext>
            </p:extLst>
          </p:nvPr>
        </p:nvGraphicFramePr>
        <p:xfrm>
          <a:off x="9692441" y="2280269"/>
          <a:ext cx="571544" cy="504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3" imgW="914400" imgH="806400" progId="AcroExch.Document.DC">
                  <p:embed/>
                </p:oleObj>
              </mc:Choice>
              <mc:Fallback>
                <p:oleObj name="Acrobat Document" showAsIcon="1" r:id="rId3" imgW="914400" imgH="806400" progId="AcroExch.Document.DC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06288291-FC7C-8DF4-5E5B-32BD074512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92441" y="2280269"/>
                        <a:ext cx="571544" cy="5040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F7DF9E60-0D82-1E4B-A8C8-F040F45CF9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0073151"/>
              </p:ext>
            </p:extLst>
          </p:nvPr>
        </p:nvGraphicFramePr>
        <p:xfrm>
          <a:off x="9702064" y="3520136"/>
          <a:ext cx="571543" cy="504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5" imgW="914400" imgH="806400" progId="AcroExch.Document.DC">
                  <p:embed/>
                </p:oleObj>
              </mc:Choice>
              <mc:Fallback>
                <p:oleObj name="Acrobat Document" showAsIcon="1" r:id="rId5" imgW="914400" imgH="806400" progId="AcroExch.Document.DC">
                  <p:embed/>
                  <p:pic>
                    <p:nvPicPr>
                      <p:cNvPr id="4" name="Objekt 3">
                        <a:extLst>
                          <a:ext uri="{FF2B5EF4-FFF2-40B4-BE49-F238E27FC236}">
                            <a16:creationId xmlns:a16="http://schemas.microsoft.com/office/drawing/2014/main" id="{DBB5F2EB-2897-9E61-CB5D-22369321F4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702064" y="3520136"/>
                        <a:ext cx="571543" cy="5040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F90FD083-2172-B6A5-D701-F358663265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463028"/>
              </p:ext>
            </p:extLst>
          </p:nvPr>
        </p:nvGraphicFramePr>
        <p:xfrm>
          <a:off x="9704388" y="5894755"/>
          <a:ext cx="571544" cy="504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7" imgW="914400" imgH="806400" progId="AcroExch.Document.DC">
                  <p:embed/>
                </p:oleObj>
              </mc:Choice>
              <mc:Fallback>
                <p:oleObj name="Acrobat Document" showAsIcon="1" r:id="rId7" imgW="914400" imgH="806400" progId="AcroExch.Document.DC">
                  <p:embed/>
                  <p:pic>
                    <p:nvPicPr>
                      <p:cNvPr id="8" name="Objekt 7">
                        <a:extLst>
                          <a:ext uri="{FF2B5EF4-FFF2-40B4-BE49-F238E27FC236}">
                            <a16:creationId xmlns:a16="http://schemas.microsoft.com/office/drawing/2014/main" id="{EAC58D86-8780-0EBF-EE39-E81AA3FF0E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704388" y="5894755"/>
                        <a:ext cx="571544" cy="5040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>
            <a:extLst>
              <a:ext uri="{FF2B5EF4-FFF2-40B4-BE49-F238E27FC236}">
                <a16:creationId xmlns:a16="http://schemas.microsoft.com/office/drawing/2014/main" id="{856DB2FD-7727-22AB-6CBE-9CC4D5B1A6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697622"/>
              </p:ext>
            </p:extLst>
          </p:nvPr>
        </p:nvGraphicFramePr>
        <p:xfrm>
          <a:off x="9660307" y="5217931"/>
          <a:ext cx="598542" cy="527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9" imgW="914597" imgH="806311" progId="AcroExch.Document.DC">
                  <p:embed/>
                </p:oleObj>
              </mc:Choice>
              <mc:Fallback>
                <p:oleObj name="Acrobat Document" showAsIcon="1" r:id="rId9" imgW="914597" imgH="806311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660307" y="5217931"/>
                        <a:ext cx="598542" cy="527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7371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A9AE06-C78B-D7D1-2344-04BB91055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DB InfraGO | I.ITL 71 | 02.09.2025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59DAF-3329-7AE1-18F9-E6A63AB7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solidFill>
                  <a:srgbClr val="000000"/>
                </a:solidFill>
              </a:rPr>
              <a:t>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79C078-C3D6-D73B-3878-A87EE4755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50" y="404813"/>
            <a:ext cx="9432038" cy="647700"/>
          </a:xfrm>
        </p:spPr>
        <p:txBody>
          <a:bodyPr/>
          <a:lstStyle/>
          <a:p>
            <a:r>
              <a:rPr lang="de-DE" dirty="0"/>
              <a:t>NTR </a:t>
            </a:r>
            <a:r>
              <a:rPr lang="de-DE" dirty="0">
                <a:solidFill>
                  <a:schemeClr val="tx1"/>
                </a:solidFill>
              </a:rPr>
              <a:t>für ERTMS/ETCS-Fahrzeugausrüstung</a:t>
            </a:r>
            <a:endParaRPr lang="de-DE" baseline="30000" dirty="0">
              <a:solidFill>
                <a:schemeClr val="tx1"/>
              </a:solidFill>
            </a:endParaRP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B6F5201B-616B-5917-EBBB-B539A5E21E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400517"/>
              </p:ext>
            </p:extLst>
          </p:nvPr>
        </p:nvGraphicFramePr>
        <p:xfrm>
          <a:off x="272350" y="1121304"/>
          <a:ext cx="9954730" cy="5226780"/>
        </p:xfrm>
        <a:graphic>
          <a:graphicData uri="http://schemas.openxmlformats.org/drawingml/2006/table">
            <a:tbl>
              <a:tblPr/>
              <a:tblGrid>
                <a:gridCol w="450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5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919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6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6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6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0631">
                  <a:extLst>
                    <a:ext uri="{9D8B030D-6E8A-4147-A177-3AD203B41FA5}">
                      <a16:colId xmlns:a16="http://schemas.microsoft.com/office/drawing/2014/main" val="290769808"/>
                    </a:ext>
                  </a:extLst>
                </a:gridCol>
                <a:gridCol w="3006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0631">
                  <a:extLst>
                    <a:ext uri="{9D8B030D-6E8A-4147-A177-3AD203B41FA5}">
                      <a16:colId xmlns:a16="http://schemas.microsoft.com/office/drawing/2014/main" val="300158026"/>
                    </a:ext>
                  </a:extLst>
                </a:gridCol>
                <a:gridCol w="501180">
                  <a:extLst>
                    <a:ext uri="{9D8B030D-6E8A-4147-A177-3AD203B41FA5}">
                      <a16:colId xmlns:a16="http://schemas.microsoft.com/office/drawing/2014/main" val="3344456681"/>
                    </a:ext>
                  </a:extLst>
                </a:gridCol>
                <a:gridCol w="506362">
                  <a:extLst>
                    <a:ext uri="{9D8B030D-6E8A-4147-A177-3AD203B41FA5}">
                      <a16:colId xmlns:a16="http://schemas.microsoft.com/office/drawing/2014/main" val="1083152776"/>
                    </a:ext>
                  </a:extLst>
                </a:gridCol>
              </a:tblGrid>
              <a:tr h="297479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Nr.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Titel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Anforderungstext</a:t>
                      </a: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CR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Systemversion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1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Status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Blue-print</a:t>
                      </a:r>
                    </a:p>
                  </a:txBody>
                  <a:tcPr marL="9525" marR="9525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22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1.0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1.1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2.0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2.1*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2.2 3.0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GSM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-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R-ETCS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-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Funkmodule (EDOR)</a:t>
                      </a:r>
                      <a:endParaRPr lang="de-DE" sz="10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Eine unterbrechungsfreie Kommunikation muss auch bei einem RBC-RBC-Übergang gewährleistet sein, d. h. die </a:t>
                      </a:r>
                      <a:r>
                        <a:rPr lang="de-DE" sz="100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ERTMS / ETCS-Fahrzeugausrüstung  </a:t>
                      </a:r>
                      <a:r>
                        <a:rPr lang="de-DE" sz="1000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muss in der Lage sein, gleichzeitig Funkverbindungen mit mindestens zwei verschiedenen RBC herzustellen und zu betreiben.</a:t>
                      </a:r>
                      <a:endParaRPr lang="de-DE" sz="1000" u="none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1184</a:t>
                      </a: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x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x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strike="noStrike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4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Unzulässiges Löschen angekündigter</a:t>
                      </a:r>
                      <a:r>
                        <a:rPr lang="de-DE" sz="1000" baseline="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Levelwechsel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Das ETCS-Fahrzeuggerät darf einen mittels Paket 41 angekündigten Levelwechsel nicht durch einen</a:t>
                      </a:r>
                      <a:r>
                        <a:rPr lang="de-DE" sz="1000" kern="1200" baseline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mittels Paket 46 </a:t>
                      </a: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kommandierten bedingten Levelwechsel löschen.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800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/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54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(gelöscht, da Anforderung in TNB enthalten)</a:t>
                      </a:r>
                      <a:endParaRPr lang="de-DE" sz="1000" u="none" strike="no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baseline="300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1" strike="sngStrike" kern="1200" baseline="300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3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(absichtlich gelöscht)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1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(absichtlich gelöscht)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1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Arial"/>
                        </a:rPr>
                        <a:t>(gelöscht, da Anforderung im RINF/ISR enthalten)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i="1" strike="sngStrike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1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Arial"/>
                        </a:rPr>
                        <a:t>(gelöscht, da Anforderung in TNB enthalten)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179388" marR="0" lvl="0" indent="-179388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i="1" u="sng" strike="sng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1" strike="sngStrik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u="none" strike="sngStrike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966367"/>
                  </a:ext>
                </a:extLst>
              </a:tr>
              <a:tr h="6654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RAMS-Anforderungen an das ETCS-Fahrzeuggerät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Die ETCS-Fahrzeugeinrichtung von Fahrzeugen, die auf Strecken mit Level 2 ohne Hauptsignale (Strecken ohne PZB-Ausrüstung) fahren, muss einen MTBF-Wert von 23.000 Stunden erfüllen.</a:t>
                      </a: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-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472251"/>
                  </a:ext>
                </a:extLst>
              </a:tr>
            </a:tbl>
          </a:graphicData>
        </a:graphic>
      </p:graphicFrame>
      <p:graphicFrame>
        <p:nvGraphicFramePr>
          <p:cNvPr id="12" name="Objekt 11">
            <a:extLst>
              <a:ext uri="{FF2B5EF4-FFF2-40B4-BE49-F238E27FC236}">
                <a16:creationId xmlns:a16="http://schemas.microsoft.com/office/drawing/2014/main" id="{FCB29A61-269F-73ED-1489-EEA11F8B3A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436101"/>
              </p:ext>
            </p:extLst>
          </p:nvPr>
        </p:nvGraphicFramePr>
        <p:xfrm>
          <a:off x="9657606" y="1844824"/>
          <a:ext cx="601220" cy="530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3" imgW="914400" imgH="806400" progId="AcroExch.Document.DC">
                  <p:embed/>
                </p:oleObj>
              </mc:Choice>
              <mc:Fallback>
                <p:oleObj name="Acrobat Document" showAsIcon="1" r:id="rId3" imgW="914400" imgH="806400" progId="AcroExch.Document.DC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7E92DC26-63F4-DBA6-C92B-9F27ED9106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57606" y="1844824"/>
                        <a:ext cx="601220" cy="5302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>
            <a:extLst>
              <a:ext uri="{FF2B5EF4-FFF2-40B4-BE49-F238E27FC236}">
                <a16:creationId xmlns:a16="http://schemas.microsoft.com/office/drawing/2014/main" id="{168F3B6C-4283-DDF2-4258-77018C048B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373031"/>
              </p:ext>
            </p:extLst>
          </p:nvPr>
        </p:nvGraphicFramePr>
        <p:xfrm>
          <a:off x="9678244" y="2769477"/>
          <a:ext cx="622298" cy="548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5" imgW="914400" imgH="806400" progId="AcroExch.Document.DC">
                  <p:embed/>
                </p:oleObj>
              </mc:Choice>
              <mc:Fallback>
                <p:oleObj name="Acrobat Document" showAsIcon="1" r:id="rId5" imgW="914400" imgH="806400" progId="AcroExch.Document.DC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02002A03-8B98-91B3-F699-2E34065615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678244" y="2769477"/>
                        <a:ext cx="622298" cy="548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kt 13">
            <a:extLst>
              <a:ext uri="{FF2B5EF4-FFF2-40B4-BE49-F238E27FC236}">
                <a16:creationId xmlns:a16="http://schemas.microsoft.com/office/drawing/2014/main" id="{2EA9780D-352F-270B-0586-CDCFE6545F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0666982"/>
              </p:ext>
            </p:extLst>
          </p:nvPr>
        </p:nvGraphicFramePr>
        <p:xfrm>
          <a:off x="9676123" y="5769446"/>
          <a:ext cx="622298" cy="548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7" imgW="914400" imgH="806400" progId="AcroExch.Document.DC">
                  <p:embed/>
                </p:oleObj>
              </mc:Choice>
              <mc:Fallback>
                <p:oleObj name="Acrobat Document" showAsIcon="1" r:id="rId7" imgW="914400" imgH="806400" progId="AcroExch.Document.DC">
                  <p:embed/>
                  <p:pic>
                    <p:nvPicPr>
                      <p:cNvPr id="4" name="Objekt 3">
                        <a:extLst>
                          <a:ext uri="{FF2B5EF4-FFF2-40B4-BE49-F238E27FC236}">
                            <a16:creationId xmlns:a16="http://schemas.microsoft.com/office/drawing/2014/main" id="{520411EA-6DBB-1AA0-6FED-487B054B8A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676123" y="5769446"/>
                        <a:ext cx="622298" cy="548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1491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A9AE06-C78B-D7D1-2344-04BB91055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DB InfraGO | I.ITL 71 | 02.09.2025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59DAF-3329-7AE1-18F9-E6A63AB7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solidFill>
                  <a:srgbClr val="000000"/>
                </a:solidFill>
              </a:rPr>
              <a:t>3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79C078-C3D6-D73B-3878-A87EE4755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50" y="404813"/>
            <a:ext cx="9432038" cy="647700"/>
          </a:xfrm>
        </p:spPr>
        <p:txBody>
          <a:bodyPr/>
          <a:lstStyle/>
          <a:p>
            <a:r>
              <a:rPr lang="de-DE" dirty="0"/>
              <a:t>NTR </a:t>
            </a:r>
            <a:r>
              <a:rPr lang="de-DE" dirty="0">
                <a:solidFill>
                  <a:schemeClr val="tx1"/>
                </a:solidFill>
              </a:rPr>
              <a:t>für ERTMS/ETCS-Fahrzeugausrüstung</a:t>
            </a:r>
            <a:endParaRPr lang="de-DE" baseline="30000" dirty="0">
              <a:solidFill>
                <a:schemeClr val="tx1"/>
              </a:solidFill>
            </a:endParaRP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1707F3F0-2D8C-164A-6E92-F8D1E76EC2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782507"/>
              </p:ext>
            </p:extLst>
          </p:nvPr>
        </p:nvGraphicFramePr>
        <p:xfrm>
          <a:off x="260878" y="1088285"/>
          <a:ext cx="9899305" cy="1951816"/>
        </p:xfrm>
        <a:graphic>
          <a:graphicData uri="http://schemas.openxmlformats.org/drawingml/2006/table">
            <a:tbl>
              <a:tblPr/>
              <a:tblGrid>
                <a:gridCol w="446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0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549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1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82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82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8211">
                  <a:extLst>
                    <a:ext uri="{9D8B030D-6E8A-4147-A177-3AD203B41FA5}">
                      <a16:colId xmlns:a16="http://schemas.microsoft.com/office/drawing/2014/main" val="3079105223"/>
                    </a:ext>
                  </a:extLst>
                </a:gridCol>
                <a:gridCol w="2982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8211">
                  <a:extLst>
                    <a:ext uri="{9D8B030D-6E8A-4147-A177-3AD203B41FA5}">
                      <a16:colId xmlns:a16="http://schemas.microsoft.com/office/drawing/2014/main" val="300158026"/>
                    </a:ext>
                  </a:extLst>
                </a:gridCol>
                <a:gridCol w="521869">
                  <a:extLst>
                    <a:ext uri="{9D8B030D-6E8A-4147-A177-3AD203B41FA5}">
                      <a16:colId xmlns:a16="http://schemas.microsoft.com/office/drawing/2014/main" val="3344456681"/>
                    </a:ext>
                  </a:extLst>
                </a:gridCol>
                <a:gridCol w="502285">
                  <a:extLst>
                    <a:ext uri="{9D8B030D-6E8A-4147-A177-3AD203B41FA5}">
                      <a16:colId xmlns:a16="http://schemas.microsoft.com/office/drawing/2014/main" val="1083152776"/>
                    </a:ext>
                  </a:extLst>
                </a:gridCol>
              </a:tblGrid>
              <a:tr h="32748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Nr.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Titel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Anforderungstext</a:t>
                      </a:r>
                      <a:endParaRPr lang="de-DE" sz="1000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CR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Systemversion</a:t>
                      </a:r>
                      <a:r>
                        <a:rPr lang="de-DE" sz="1000" b="1" kern="1200" baseline="300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</a:t>
                      </a:r>
                      <a:endParaRPr lang="de-DE" sz="1000" b="1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1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Status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Blue-print</a:t>
                      </a:r>
                    </a:p>
                  </a:txBody>
                  <a:tcPr marL="9525" marR="9525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37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1.0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1.1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2.0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2.1*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2.2 3.0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34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(gelöscht, da Anforderung der NTR 17 in NTR 19 integriert wurden)</a:t>
                      </a:r>
                      <a:endParaRPr lang="de-DE" sz="1000" strike="noStrike" kern="12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kern="1200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sng" strike="sng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34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Arial"/>
                        </a:rPr>
                        <a:t>(gelöscht, da Anforderung ab 12.12.21 nicht mehr benötigt wird)</a:t>
                      </a: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0" i="0" strike="sngStrike" kern="1200" noProof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kern="1200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1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/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2531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A9AE06-C78B-D7D1-2344-04BB91055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DB InfraGO | I.ITL 71 | 02.09.2025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59DAF-3329-7AE1-18F9-E6A63AB7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solidFill>
                  <a:srgbClr val="000000"/>
                </a:solidFill>
              </a:rPr>
              <a:t>4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79C078-C3D6-D73B-3878-A87EE4755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50" y="404813"/>
            <a:ext cx="9432038" cy="647700"/>
          </a:xfrm>
        </p:spPr>
        <p:txBody>
          <a:bodyPr/>
          <a:lstStyle/>
          <a:p>
            <a:r>
              <a:rPr lang="de-DE" dirty="0"/>
              <a:t>NTR </a:t>
            </a:r>
            <a:r>
              <a:rPr lang="de-DE" dirty="0">
                <a:solidFill>
                  <a:schemeClr val="tx1"/>
                </a:solidFill>
              </a:rPr>
              <a:t>für ERTMS/ETCS-Fahrzeugausrüstung</a:t>
            </a:r>
            <a:endParaRPr lang="de-DE" baseline="30000" dirty="0">
              <a:solidFill>
                <a:schemeClr val="tx1"/>
              </a:solidFill>
            </a:endParaRP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5DCCC9EC-EB99-9FF5-7E76-81DD197B9E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05429"/>
              </p:ext>
            </p:extLst>
          </p:nvPr>
        </p:nvGraphicFramePr>
        <p:xfrm>
          <a:off x="272350" y="1124744"/>
          <a:ext cx="10012564" cy="3927233"/>
        </p:xfrm>
        <a:graphic>
          <a:graphicData uri="http://schemas.openxmlformats.org/drawingml/2006/table">
            <a:tbl>
              <a:tblPr/>
              <a:tblGrid>
                <a:gridCol w="4517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2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78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79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16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16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9998">
                  <a:extLst>
                    <a:ext uri="{9D8B030D-6E8A-4147-A177-3AD203B41FA5}">
                      <a16:colId xmlns:a16="http://schemas.microsoft.com/office/drawing/2014/main" val="386331252"/>
                    </a:ext>
                  </a:extLst>
                </a:gridCol>
                <a:gridCol w="3016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1673">
                  <a:extLst>
                    <a:ext uri="{9D8B030D-6E8A-4147-A177-3AD203B41FA5}">
                      <a16:colId xmlns:a16="http://schemas.microsoft.com/office/drawing/2014/main" val="300158026"/>
                    </a:ext>
                  </a:extLst>
                </a:gridCol>
                <a:gridCol w="527928">
                  <a:extLst>
                    <a:ext uri="{9D8B030D-6E8A-4147-A177-3AD203B41FA5}">
                      <a16:colId xmlns:a16="http://schemas.microsoft.com/office/drawing/2014/main" val="3344456681"/>
                    </a:ext>
                  </a:extLst>
                </a:gridCol>
                <a:gridCol w="508117">
                  <a:extLst>
                    <a:ext uri="{9D8B030D-6E8A-4147-A177-3AD203B41FA5}">
                      <a16:colId xmlns:a16="http://schemas.microsoft.com/office/drawing/2014/main" val="1083152776"/>
                    </a:ext>
                  </a:extLst>
                </a:gridCol>
              </a:tblGrid>
              <a:tr h="282084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Nr.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Titel</a:t>
                      </a:r>
                      <a:endParaRPr lang="de-DE" sz="1000" noProof="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Anforderungstext</a:t>
                      </a:r>
                      <a:endParaRPr lang="de-DE" sz="1000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CR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Systemversion</a:t>
                      </a:r>
                      <a:r>
                        <a:rPr lang="de-DE" sz="1000" b="1" kern="1200" baseline="3000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</a:t>
                      </a:r>
                      <a:endParaRPr lang="de-DE" sz="1000" b="1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1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Status</a:t>
                      </a:r>
                      <a:r>
                        <a:rPr lang="de-DE" sz="1000" b="1" kern="1200" baseline="30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de-DE" sz="1000" b="1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Blue-print</a:t>
                      </a:r>
                    </a:p>
                  </a:txBody>
                  <a:tcPr marL="9525" marR="9525" marT="46990" marB="4699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56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1.0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1.1</a:t>
                      </a:r>
                      <a:endParaRPr lang="de-DE" sz="1000" b="1" noProof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Arial"/>
                        </a:rPr>
                        <a:t>2.0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2.1*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2.2</a:t>
                      </a:r>
                    </a:p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3.0</a:t>
                      </a: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525" marR="9525" marT="46990" marB="469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32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80990" marR="80990" marT="42206" marB="42206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Zurücksetzen des Vertrauensintervalls ohne Linking-Information und Verarbeiten von richtungs-bezogenen Informationen aus </a:t>
                      </a:r>
                      <a:r>
                        <a:rPr lang="de-DE" sz="1000" kern="120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Balisengruppen</a:t>
                      </a: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, die als </a:t>
                      </a:r>
                      <a:r>
                        <a:rPr lang="de-DE" sz="1000" kern="120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ungelinkt</a:t>
                      </a: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markiert sind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Die Anforderungen gelten nur für die im beigefügten </a:t>
                      </a:r>
                      <a:r>
                        <a:rPr lang="de-DE" sz="1000" b="0" kern="120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Blueprint</a:t>
                      </a:r>
                      <a:r>
                        <a:rPr lang="de-DE" sz="10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 in Zeile „</a:t>
                      </a:r>
                      <a:r>
                        <a:rPr lang="de-DE" sz="1000" b="0" kern="120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Application</a:t>
                      </a:r>
                      <a:r>
                        <a:rPr lang="de-DE" sz="1000" b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“ genannten L1LS-Strecken:</a:t>
                      </a:r>
                    </a:p>
                    <a:p>
                      <a:pPr marL="228600" lvl="0" indent="-228600"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+mj-lt"/>
                        <a:buAutoNum type="arabicParenR"/>
                      </a:pPr>
                      <a:r>
                        <a:rPr lang="de-DE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Fahrzeuge, die Strecken, die in dieser NTR in der Zeile „</a:t>
                      </a:r>
                      <a:r>
                        <a:rPr lang="de-DE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Application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“ genannt sind, in ETCS L1 befahren werden, müssen die im EECT verabschiedete Lösung „Solution </a:t>
                      </a:r>
                      <a:r>
                        <a:rPr lang="de-DE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for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CR1313&amp;1370“ implementiert haben.</a:t>
                      </a:r>
                    </a:p>
                    <a:p>
                      <a:pPr marL="228600" lvl="0" indent="-228600"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+mj-lt"/>
                        <a:buAutoNum type="arabicParenR"/>
                      </a:pPr>
                      <a:r>
                        <a:rPr lang="de-DE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Das ETCS-Fahrzeuggerät muss Richtungsinformationen von als </a:t>
                      </a:r>
                      <a:r>
                        <a:rPr lang="de-DE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ungelinkt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markierten </a:t>
                      </a:r>
                      <a:r>
                        <a:rPr lang="de-DE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Balisengruppen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(gem. Subset-026, 3.4.1.1) auch dann verarbeiten, wenn die Position des Fahrzeuges nicht bekannt ist.</a:t>
                      </a:r>
                      <a:endParaRPr lang="de-DE" sz="1000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1370</a:t>
                      </a:r>
                    </a:p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1313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strike="sng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strike="noStrik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b="0" noProof="0" dirty="0">
                        <a:solidFill>
                          <a:srgbClr val="000000"/>
                        </a:solidFill>
                        <a:effectLst/>
                        <a:latin typeface="+mj-lt"/>
                        <a:cs typeface="Times New Roman"/>
                      </a:endParaRP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59685"/>
                  </a:ext>
                </a:extLst>
              </a:tr>
              <a:tr h="2907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80990" marR="80990" marT="42206" marB="42206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(absichtlich gelöscht)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kern="1200" noProof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sng" strike="sng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de-DE" sz="1000" strike="sngStrike" noProof="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90170" marR="90170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45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21</a:t>
                      </a:r>
                    </a:p>
                  </a:txBody>
                  <a:tcPr marL="80990" marR="80990" marT="42206" marB="42206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Anforderungen an Fahrzeuge mit Cold Movement </a:t>
                      </a:r>
                      <a:r>
                        <a:rPr lang="de-DE" sz="1000" kern="1200" noProof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Detector</a:t>
                      </a: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(CMD)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marL="0" marR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Das ETCS-Fahrzeuggerät muss die entsprechende Information eines CMD, dass ein Fahrzeug in der ETCS-Betriebsart NP bewegt worden ist, so lange speichern, bis die Zugposition auf andere Weise als durch einen CMD validiert worden ist.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1301</a:t>
                      </a:r>
                    </a:p>
                  </a:txBody>
                  <a:tcPr marL="80990" marR="8099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--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noProof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4450" marR="64450" marT="42206" marB="4220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b="1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71755" marR="71755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 eaLnBrk="0" fontAlgn="base" hangingPunct="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10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90170" marR="90170" marT="46990" marB="4699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DB Office"/>
                        </a:defRPr>
                      </a:lvl9pPr>
                    </a:lstStyle>
                    <a:p>
                      <a:pPr algn="ctr"/>
                      <a:r>
                        <a:rPr lang="de-DE" sz="1000" b="0" noProof="0" dirty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/>
                        </a:rPr>
                        <a:t> </a:t>
                      </a:r>
                    </a:p>
                  </a:txBody>
                  <a:tcPr marL="71755" marR="71755" marT="46990" marB="4699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705F87FD-79AF-DEDE-5245-ABFD13BEA5DF}"/>
              </a:ext>
            </a:extLst>
          </p:cNvPr>
          <p:cNvSpPr txBox="1"/>
          <p:nvPr/>
        </p:nvSpPr>
        <p:spPr>
          <a:xfrm>
            <a:off x="10254092" y="1206756"/>
            <a:ext cx="292865" cy="3136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ts val="700"/>
              </a:spcBef>
              <a:spcAft>
                <a:spcPct val="0"/>
              </a:spcAft>
            </a:pPr>
            <a:endParaRPr lang="de-DE" sz="8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Bef>
                <a:spcPts val="700"/>
              </a:spcBef>
              <a:spcAft>
                <a:spcPct val="0"/>
              </a:spcAft>
            </a:pPr>
            <a:endParaRPr lang="de-DE" sz="8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r>
              <a:rPr lang="de-DE" sz="1100" dirty="0">
                <a:solidFill>
                  <a:srgbClr val="000000"/>
                </a:solidFill>
                <a:latin typeface="DB Office" pitchFamily="34" charset="0"/>
              </a:rPr>
              <a:t>*</a:t>
            </a: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endParaRPr lang="de-DE" sz="1100" dirty="0">
              <a:solidFill>
                <a:srgbClr val="000000"/>
              </a:solidFill>
              <a:latin typeface="DB Office" pitchFamily="34" charset="0"/>
            </a:endParaRPr>
          </a:p>
        </p:txBody>
      </p:sp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C20659E7-CBF5-684A-A97C-88127A1853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646749"/>
              </p:ext>
            </p:extLst>
          </p:nvPr>
        </p:nvGraphicFramePr>
        <p:xfrm>
          <a:off x="9711528" y="4365104"/>
          <a:ext cx="622298" cy="548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3" imgW="914400" imgH="806400" progId="AcroExch.Document.DC">
                  <p:embed/>
                </p:oleObj>
              </mc:Choice>
              <mc:Fallback>
                <p:oleObj name="Acrobat Document" showAsIcon="1" r:id="rId3" imgW="914400" imgH="806400" progId="AcroExch.Document.DC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7ADF8885-AE89-31DB-7B20-4FE45453FF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11528" y="4365104"/>
                        <a:ext cx="622298" cy="548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2A62753A-1ED5-654C-2D48-A8FAA1AD01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262118"/>
              </p:ext>
            </p:extLst>
          </p:nvPr>
        </p:nvGraphicFramePr>
        <p:xfrm>
          <a:off x="9684512" y="2100113"/>
          <a:ext cx="653176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5" imgW="914597" imgH="806311" progId="AcroExch.Document.DC">
                  <p:embed/>
                </p:oleObj>
              </mc:Choice>
              <mc:Fallback>
                <p:oleObj name="Acrobat Document" showAsIcon="1" r:id="rId5" imgW="914597" imgH="806311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684512" y="2100113"/>
                        <a:ext cx="653176" cy="57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472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A9AE06-C78B-D7D1-2344-04BB91055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DB InfraGO | I.ITL 71 | 02.09.2025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059DAF-3329-7AE1-18F9-E6A63AB71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solidFill>
                  <a:srgbClr val="000000"/>
                </a:solidFill>
              </a:rPr>
              <a:t>5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79C078-C3D6-D73B-3878-A87EE4755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50" y="404813"/>
            <a:ext cx="9432038" cy="647700"/>
          </a:xfrm>
        </p:spPr>
        <p:txBody>
          <a:bodyPr/>
          <a:lstStyle/>
          <a:p>
            <a:r>
              <a:rPr lang="de-DE" dirty="0"/>
              <a:t>NTR </a:t>
            </a:r>
            <a:r>
              <a:rPr lang="de-DE" dirty="0">
                <a:solidFill>
                  <a:schemeClr val="tx1"/>
                </a:solidFill>
              </a:rPr>
              <a:t>für ERTMS/ETCS-Fahrzeugausrüstung</a:t>
            </a:r>
            <a:endParaRPr lang="de-DE" baseline="30000" dirty="0">
              <a:solidFill>
                <a:schemeClr val="tx1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A363A46-A35D-C1BA-E2A3-3BB256C8449C}"/>
              </a:ext>
            </a:extLst>
          </p:cNvPr>
          <p:cNvSpPr txBox="1"/>
          <p:nvPr/>
        </p:nvSpPr>
        <p:spPr>
          <a:xfrm>
            <a:off x="272350" y="1052513"/>
            <a:ext cx="92880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ts val="300"/>
              </a:spcAft>
              <a:tabLst>
                <a:tab pos="92075" algn="l"/>
                <a:tab pos="9415463" algn="l"/>
              </a:tabLst>
            </a:pPr>
            <a:r>
              <a:rPr lang="de-DE" sz="1000" b="1" dirty="0">
                <a:solidFill>
                  <a:srgbClr val="000000"/>
                </a:solidFill>
                <a:latin typeface="DB Office" pitchFamily="34" charset="0"/>
              </a:rPr>
              <a:t>Legende:</a:t>
            </a:r>
          </a:p>
          <a:p>
            <a:pPr marL="179388" indent="-179388" eaLnBrk="0" fontAlgn="base" hangingPunct="0">
              <a:spcBef>
                <a:spcPct val="0"/>
              </a:spcBef>
              <a:spcAft>
                <a:spcPts val="600"/>
              </a:spcAft>
              <a:tabLst>
                <a:tab pos="179388" algn="l"/>
                <a:tab pos="9415463" algn="l"/>
              </a:tabLst>
            </a:pPr>
            <a:r>
              <a:rPr lang="de-DE" sz="1000" baseline="30000" dirty="0">
                <a:solidFill>
                  <a:srgbClr val="000000"/>
                </a:solidFill>
                <a:latin typeface="DB Office" pitchFamily="34" charset="0"/>
              </a:rPr>
              <a:t>1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:	Mit Inkrafttreten der Verordnung (EU) 2023/XXX (TSI ZZS 2023) und Einführung der 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“Single Set of Specification” 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werden die bisher existierenden Spezifikationsgruppen #1, #2 und #3 gelöscht. Nur die SV 2.1 wird, wie die neue Systemversion (SV) 2.2, durch den „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Reduced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 Envelope“ in Appendix G bzw. 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Subset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 153 beschrieben. </a:t>
            </a:r>
          </a:p>
          <a:p>
            <a:pPr marL="179388" indent="3175" eaLnBrk="0" fontAlgn="base" hangingPunct="0">
              <a:spcBef>
                <a:spcPct val="0"/>
              </a:spcBef>
              <a:tabLst>
                <a:tab pos="179388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Im Sinne der TSI ZZS sind die folgenden Baselines aufgeführt und als Beispiel ist jeweils die Version für 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Subset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 026 genannt:</a:t>
            </a:r>
          </a:p>
          <a:p>
            <a:pPr marL="357188" indent="-174625" eaLnBrk="0" fontAlgn="base" hangingPunct="0">
              <a:spcBef>
                <a:spcPct val="0"/>
              </a:spcBef>
              <a:buFont typeface="Symbol" panose="05050102010706020507" pitchFamily="18" charset="2"/>
              <a:buChar char="-"/>
              <a:tabLst>
                <a:tab pos="179388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SV 1.0/1.1 entspricht der Spezifikationsgruppe 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#1 (ETCS Baseline 2 und GSM-R Baseline 1): „2.3.0d“ (= Subset 026 Version 2.3.0 </a:t>
            </a:r>
            <a:r>
              <a:rPr lang="en-US" sz="1000" dirty="0" err="1">
                <a:solidFill>
                  <a:srgbClr val="000000"/>
                </a:solidFill>
                <a:latin typeface="DB Office" pitchFamily="34" charset="0"/>
              </a:rPr>
              <a:t>mit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 Subset 108 Version1.2.0)</a:t>
            </a:r>
          </a:p>
          <a:p>
            <a:pPr marL="357188" indent="-174625" eaLnBrk="0" fontAlgn="base" hangingPunct="0">
              <a:spcBef>
                <a:spcPct val="0"/>
              </a:spcBef>
              <a:buFont typeface="Symbol" panose="05050102010706020507" pitchFamily="18" charset="2"/>
              <a:buChar char="-"/>
              <a:tabLst>
                <a:tab pos="179388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SV 2.0 entspricht der Spezifikationsgruppe #2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 (ETCS Baseline 3 Maintenance Release 1 (MR1) und GSM-R Baseline 1): „3.4.0“ </a:t>
            </a:r>
          </a:p>
          <a:p>
            <a:pPr marL="357188" indent="-174625" eaLnBrk="0" fontAlgn="base" hangingPunct="0">
              <a:spcBef>
                <a:spcPct val="0"/>
              </a:spcBef>
              <a:spcAft>
                <a:spcPts val="300"/>
              </a:spcAft>
              <a:buFont typeface="Symbol" panose="05050102010706020507" pitchFamily="18" charset="2"/>
              <a:buChar char="-"/>
              <a:tabLst>
                <a:tab pos="179388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SV 2.1* entspricht der Spezifikationsgruppe #3 (ETCS Baseline 3 Release 2 (R2) und GSM-R Baseline 1): „3.6.0“ </a:t>
            </a:r>
          </a:p>
          <a:p>
            <a:pPr marL="357188" indent="-174625" eaLnBrk="0" fontAlgn="base" hangingPunct="0">
              <a:spcBef>
                <a:spcPct val="0"/>
              </a:spcBef>
              <a:spcAft>
                <a:spcPts val="300"/>
              </a:spcAft>
              <a:buFont typeface="Symbol" panose="05050102010706020507" pitchFamily="18" charset="2"/>
              <a:buChar char="-"/>
              <a:tabLst>
                <a:tab pos="179388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SV 2.1 entspricht der ETCS Baseline 4 + 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Subset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 153 (V2.2 + V3.0) + Error Corrections (ETCS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 Baseline 4 Release 1; Railway Mobile Radio: GSM-R Baseline 1 Maintenance Release 1 + FRMCS Baseline 0; ATO Baseline 1 Release 1): “4.0.0”</a:t>
            </a:r>
          </a:p>
          <a:p>
            <a:pPr marL="357188" indent="-174625" eaLnBrk="0" fontAlgn="base" hangingPunct="0">
              <a:spcBef>
                <a:spcPct val="0"/>
              </a:spcBef>
              <a:spcAft>
                <a:spcPts val="300"/>
              </a:spcAft>
              <a:buFont typeface="Symbol" panose="05050102010706020507" pitchFamily="18" charset="2"/>
              <a:buChar char="-"/>
              <a:tabLst>
                <a:tab pos="179388" algn="l"/>
                <a:tab pos="9415463" algn="l"/>
              </a:tabLst>
            </a:pP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SV 2.2 </a:t>
            </a:r>
            <a:r>
              <a:rPr lang="en-US" sz="1000" dirty="0" err="1">
                <a:solidFill>
                  <a:srgbClr val="000000"/>
                </a:solidFill>
                <a:latin typeface="DB Office" pitchFamily="34" charset="0"/>
              </a:rPr>
              <a:t>entspricht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 der ETCS Baseline 4 + Subset 153 (V3.0) + Error Corrections (ETCS Baseline 4 Release 1; Railway Mobile Radio: GSM-R Baseline 1 Maintenance Release 1 + FRMCS Baseline 0; ATO Baseline 1 Release 1): “4.0.0”</a:t>
            </a:r>
          </a:p>
          <a:p>
            <a:pPr marL="357188" indent="-174625" eaLnBrk="0" fontAlgn="base" hangingPunct="0">
              <a:spcBef>
                <a:spcPct val="0"/>
              </a:spcBef>
              <a:spcAft>
                <a:spcPts val="300"/>
              </a:spcAft>
              <a:buFont typeface="Symbol" panose="05050102010706020507" pitchFamily="18" charset="2"/>
              <a:buChar char="-"/>
              <a:tabLst>
                <a:tab pos="179388" algn="l"/>
                <a:tab pos="9415463" algn="l"/>
              </a:tabLst>
            </a:pP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SV 3.0 </a:t>
            </a:r>
            <a:r>
              <a:rPr lang="en-US" sz="1000" dirty="0" err="1">
                <a:solidFill>
                  <a:srgbClr val="000000"/>
                </a:solidFill>
                <a:latin typeface="DB Office" pitchFamily="34" charset="0"/>
              </a:rPr>
              <a:t>entspricht</a:t>
            </a:r>
            <a:r>
              <a:rPr lang="en-US" sz="1000" dirty="0">
                <a:solidFill>
                  <a:srgbClr val="000000"/>
                </a:solidFill>
                <a:latin typeface="DB Office" pitchFamily="34" charset="0"/>
              </a:rPr>
              <a:t> der ETCS Baseline 4 (ETCS Baseline 4 Release 1; Railway Mobile Radio: GSM-R Baseline 1 Maintenance Release 1 + FRMCS Baseline 0; ATO Baseline 1 Release 1): “4.0.0”</a:t>
            </a:r>
          </a:p>
          <a:p>
            <a:pPr marL="182563" indent="-182563" eaLnBrk="0" fontAlgn="base" hangingPunct="0">
              <a:spcBef>
                <a:spcPct val="0"/>
              </a:spcBef>
              <a:spcAft>
                <a:spcPts val="300"/>
              </a:spcAft>
              <a:tabLst>
                <a:tab pos="444500" algn="l"/>
                <a:tab pos="9415463" algn="l"/>
              </a:tabLst>
            </a:pPr>
            <a:r>
              <a:rPr lang="de-DE" sz="1000" baseline="30000" dirty="0">
                <a:solidFill>
                  <a:srgbClr val="000000"/>
                </a:solidFill>
                <a:latin typeface="DB Office" pitchFamily="34" charset="0"/>
              </a:rPr>
              <a:t>2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:   CR = „Change Request“, aus der ERA CR Datenbank (CR enthält ggf. weiter Punkte, die nicht den NTR betreffen)</a:t>
            </a:r>
          </a:p>
          <a:p>
            <a:pPr marL="177800" indent="-177800" eaLnBrk="0" fontAlgn="base" hangingPunct="0">
              <a:spcAft>
                <a:spcPts val="300"/>
              </a:spcAft>
              <a:tabLst>
                <a:tab pos="177800" algn="l"/>
                <a:tab pos="9415463" algn="l"/>
              </a:tabLst>
            </a:pPr>
            <a:r>
              <a:rPr lang="de-DE" sz="1000" baseline="30000" dirty="0">
                <a:solidFill>
                  <a:srgbClr val="000000"/>
                </a:solidFill>
                <a:latin typeface="DB Office" pitchFamily="34" charset="0"/>
              </a:rPr>
              <a:t>3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:	E (Entwurf der NTR-Spiegelgruppe (DB Netz intern)), A (Abgestimmt mit dem deutschen Bahnsektor), N (Notifiziert 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ggü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. der ERA)</a:t>
            </a:r>
          </a:p>
          <a:p>
            <a:pPr marL="177800" indent="-177800" eaLnBrk="0" fontAlgn="base" hangingPunct="0">
              <a:spcAft>
                <a:spcPts val="300"/>
              </a:spcAft>
              <a:tabLst>
                <a:tab pos="177800" algn="l"/>
                <a:tab pos="9415463" algn="l"/>
              </a:tabLst>
            </a:pPr>
            <a:r>
              <a:rPr lang="de-DE" sz="1000" baseline="30000" dirty="0">
                <a:solidFill>
                  <a:srgbClr val="000000"/>
                </a:solidFill>
                <a:latin typeface="DB Office" pitchFamily="34" charset="0"/>
              </a:rPr>
              <a:t>4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:	CR-Klassifizierung nach Subset 108 Version 1.2.0: „not 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applicable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“ (</a:t>
            </a:r>
            <a:r>
              <a:rPr lang="de-DE" sz="1000" dirty="0" err="1">
                <a:solidFill>
                  <a:srgbClr val="000000"/>
                </a:solidFill>
                <a:latin typeface="DB Office" pitchFamily="34" charset="0"/>
              </a:rPr>
              <a:t>beyond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 2.3.0</a:t>
            </a:r>
            <a:r>
              <a:rPr lang="de-DE" sz="1000" dirty="0">
                <a:latin typeface="DB Office" pitchFamily="34" charset="0"/>
              </a:rPr>
              <a:t>, SV 1.0)</a:t>
            </a:r>
          </a:p>
          <a:p>
            <a:pPr marL="177800" indent="-177800" eaLnBrk="0" fontAlgn="base" hangingPunct="0">
              <a:spcAft>
                <a:spcPts val="300"/>
              </a:spcAft>
              <a:tabLst>
                <a:tab pos="177800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-:	Für den NTR gibt es keinen entsprechenden CR</a:t>
            </a:r>
          </a:p>
          <a:p>
            <a:pPr marL="177800" indent="-177800" eaLnBrk="0" fontAlgn="base" hangingPunct="0">
              <a:spcAft>
                <a:spcPts val="300"/>
              </a:spcAft>
              <a:tabLst>
                <a:tab pos="177800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x:	NTR ist in dieser Baseline umzusetzen, da eine entsprechende Anforderung in der Spezifikation fehlt</a:t>
            </a:r>
          </a:p>
          <a:p>
            <a:pPr marL="177800" indent="-177800" eaLnBrk="0" fontAlgn="base" hangingPunct="0">
              <a:spcAft>
                <a:spcPts val="300"/>
              </a:spcAft>
              <a:tabLst>
                <a:tab pos="177800" algn="l"/>
                <a:tab pos="9415463" algn="l"/>
              </a:tabLst>
            </a:pP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--:	NTR ist für diese Baseline </a:t>
            </a:r>
            <a:r>
              <a:rPr lang="de-DE" sz="1000" u="sng" dirty="0">
                <a:solidFill>
                  <a:srgbClr val="000000"/>
                </a:solidFill>
                <a:latin typeface="DB Office" pitchFamily="34" charset="0"/>
              </a:rPr>
              <a:t>nicht</a:t>
            </a:r>
            <a:r>
              <a:rPr lang="de-DE" sz="1000" dirty="0">
                <a:solidFill>
                  <a:srgbClr val="000000"/>
                </a:solidFill>
                <a:latin typeface="DB Office" pitchFamily="34" charset="0"/>
              </a:rPr>
              <a:t> relevant, da eine entsprechende Anforderung in der Spezifikation enthalten ist</a:t>
            </a:r>
          </a:p>
        </p:txBody>
      </p:sp>
    </p:spTree>
    <p:extLst>
      <p:ext uri="{BB962C8B-B14F-4D97-AF65-F5344CB8AC3E}">
        <p14:creationId xmlns:p14="http://schemas.microsoft.com/office/powerpoint/2010/main" val="5701384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MASTER" val="DB 16_9"/>
</p:tagLst>
</file>

<file path=ppt/theme/theme1.xml><?xml version="1.0" encoding="utf-8"?>
<a:theme xmlns:a="http://schemas.openxmlformats.org/drawingml/2006/main" name="DB">
  <a:themeElements>
    <a:clrScheme name="DB Farben">
      <a:dk1>
        <a:sysClr val="windowText" lastClr="000000"/>
      </a:dk1>
      <a:lt1>
        <a:sysClr val="window" lastClr="FFFFFF"/>
      </a:lt1>
      <a:dk2>
        <a:srgbClr val="000000"/>
      </a:dk2>
      <a:lt2>
        <a:srgbClr val="878C96"/>
      </a:lt2>
      <a:accent1>
        <a:srgbClr val="D7DCE1"/>
      </a:accent1>
      <a:accent2>
        <a:srgbClr val="EC0016"/>
      </a:accent2>
      <a:accent3>
        <a:srgbClr val="F0F3F5"/>
      </a:accent3>
      <a:accent4>
        <a:srgbClr val="AFB4BB"/>
      </a:accent4>
      <a:accent5>
        <a:srgbClr val="3C414B"/>
      </a:accent5>
      <a:accent6>
        <a:srgbClr val="F0F3F5"/>
      </a:accent6>
      <a:hlink>
        <a:srgbClr val="3C414B"/>
      </a:hlink>
      <a:folHlink>
        <a:srgbClr val="878C96"/>
      </a:folHlink>
    </a:clrScheme>
    <a:fontScheme name="Benutzerdefiniert 104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lIns="72000" tIns="72000" rIns="72000" bIns="72000" rtlCol="0" anchor="ctr"/>
      <a:lstStyle>
        <a:defPPr algn="ctr">
          <a:buClr>
            <a:schemeClr val="accent2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AFB4BB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180975" indent="-180975" algn="l">
          <a:buClr>
            <a:schemeClr val="accent2"/>
          </a:buClr>
          <a:buFont typeface="DB Sans" panose="020B0502050202020204" pitchFamily="34" charset="0"/>
          <a:buChar char="‒"/>
          <a:defRPr sz="1600" dirty="0" err="1" smtClean="0"/>
        </a:defPPr>
      </a:lstStyle>
    </a:txDef>
  </a:objectDefaults>
  <a:extraClrSchemeLst/>
  <a:custClrLst>
    <a:custClr name="Yellow 700">
      <a:srgbClr val="FF9B00"/>
    </a:custClr>
    <a:custClr name="Orange 700">
      <a:srgbClr val="C05E00"/>
    </a:custClr>
    <a:custClr name="Red 700">
      <a:srgbClr val="9B000E"/>
    </a:custClr>
    <a:custClr name="Burgundy 700">
      <a:srgbClr val="641E32"/>
    </a:custClr>
    <a:custClr name="Pink 700">
      <a:srgbClr val="B80065"/>
    </a:custClr>
    <a:custClr name="Violett 700">
      <a:srgbClr val="581D70"/>
    </a:custClr>
    <a:custClr name="Blue 700">
      <a:srgbClr val="0A1E6E"/>
    </a:custClr>
    <a:custClr name="Cyan 700">
      <a:srgbClr val="006A96"/>
    </a:custClr>
    <a:custClr name="Turquiose 700">
      <a:srgbClr val="006E6B"/>
    </a:custClr>
    <a:custClr name="Green 700">
      <a:srgbClr val="165C27"/>
    </a:custClr>
    <a:custClr name="Yellow 500">
      <a:srgbClr val="FFD800"/>
    </a:custClr>
    <a:custClr name="Orange 500">
      <a:srgbClr val="F39200"/>
    </a:custClr>
    <a:custClr name="Red 500">
      <a:srgbClr val="EC0016"/>
    </a:custClr>
    <a:custClr name="Burgundy 500">
      <a:srgbClr val="A9455D"/>
    </a:custClr>
    <a:custClr name="Pink 500">
      <a:srgbClr val="E93E8F"/>
    </a:custClr>
    <a:custClr name="Violett 500">
      <a:srgbClr val="814997"/>
    </a:custClr>
    <a:custClr name="Blue 500">
      <a:srgbClr val="1455C0"/>
    </a:custClr>
    <a:custClr name="Cyan 500">
      <a:srgbClr val="309FD1"/>
    </a:custClr>
    <a:custClr name="Turquiose 500">
      <a:srgbClr val="00A099"/>
    </a:custClr>
    <a:custClr name="Green 500">
      <a:srgbClr val="408335"/>
    </a:custClr>
    <a:custClr name="Yellow 300">
      <a:srgbClr val="FFF876"/>
    </a:custClr>
    <a:custClr name="Orange 300">
      <a:srgbClr val="FACA7F"/>
    </a:custClr>
    <a:custClr name="Red 300">
      <a:srgbClr val="FA9090"/>
    </a:custClr>
    <a:custClr name="Burgundy 300">
      <a:srgbClr val="DA9AA8"/>
    </a:custClr>
    <a:custClr name="Pink 300">
      <a:srgbClr val="F4AECE"/>
    </a:custClr>
    <a:custClr name="Violett 300">
      <a:srgbClr val="C2A1C7"/>
    </a:custClr>
    <a:custClr name="Blue 300">
      <a:srgbClr val="73AEF4"/>
    </a:custClr>
    <a:custClr name="Cyan 300">
      <a:srgbClr val="84CFEF"/>
    </a:custClr>
    <a:custClr name="Turquiose 300">
      <a:srgbClr val="83CACA"/>
    </a:custClr>
    <a:custClr name="Green 300">
      <a:srgbClr val="8CBC80"/>
    </a:custClr>
    <a:custClr name="Yellow 100">
      <a:srgbClr val="FFFFDC"/>
    </a:custClr>
    <a:custClr name="Orange 100">
      <a:srgbClr val="FFF4D8"/>
    </a:custClr>
    <a:custClr name="Red 100">
      <a:srgbClr val="FEE6E6"/>
    </a:custClr>
    <a:custClr name="Burgundy 100">
      <a:srgbClr val="F4E8ED"/>
    </a:custClr>
    <a:custClr name="Pink 100">
      <a:srgbClr val="FDEEF8"/>
    </a:custClr>
    <a:custClr name="Violett 100">
      <a:srgbClr val="F4EEFA"/>
    </a:custClr>
    <a:custClr name="Blue 100">
      <a:srgbClr val="E0EFFB"/>
    </a:custClr>
    <a:custClr name="Cyan 100">
      <a:srgbClr val="E5FAFF"/>
    </a:custClr>
    <a:custClr name="Turquiose 100">
      <a:srgbClr val="E3F5F4"/>
    </a:custClr>
    <a:custClr name="Green 100">
      <a:srgbClr val="E2F3E5"/>
    </a:custClr>
    <a:custClr name="Light Green 700">
      <a:srgbClr val="44741A"/>
    </a:custClr>
    <a:custClr name="Light Green 500">
      <a:srgbClr val="63A615"/>
    </a:custClr>
    <a:custClr name="Light Green 300">
      <a:srgbClr val="9FD45F"/>
    </a:custClr>
    <a:custClr name="Light Green 100">
      <a:srgbClr val="EBF7DD"/>
    </a:custClr>
    <a:custClr name="Warm Grey 700">
      <a:srgbClr val="4F4B41"/>
    </a:custClr>
    <a:custClr name="Warm Grey 500">
      <a:srgbClr val="858379"/>
    </a:custClr>
    <a:custClr name="Warm Grey 300">
      <a:srgbClr val="BCBBB2"/>
    </a:custClr>
    <a:custClr name="Warm Grey 100">
      <a:srgbClr val="F5F4F1"/>
    </a:custClr>
    <a:custClr name="Black">
      <a:srgbClr val="000000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DB InfraGO_16_9.potx" id="{310831BD-FD71-4462-A594-F0DED819FC87}" vid="{35EED400-FD79-40CB-A6F9-06F5F9CC2C5D}"/>
    </a:ext>
  </a:extLst>
</a:theme>
</file>

<file path=ppt/theme/theme2.xml><?xml version="1.0" encoding="utf-8"?>
<a:theme xmlns:a="http://schemas.openxmlformats.org/drawingml/2006/main" name="Office">
  <a:themeElements>
    <a:clrScheme name="DB KONZERN 2022">
      <a:dk1>
        <a:sysClr val="windowText" lastClr="000000"/>
      </a:dk1>
      <a:lt1>
        <a:sysClr val="window" lastClr="FFFFFF"/>
      </a:lt1>
      <a:dk2>
        <a:srgbClr val="000000"/>
      </a:dk2>
      <a:lt2>
        <a:srgbClr val="878C96"/>
      </a:lt2>
      <a:accent1>
        <a:srgbClr val="D7DCE1"/>
      </a:accent1>
      <a:accent2>
        <a:srgbClr val="EC0016"/>
      </a:accent2>
      <a:accent3>
        <a:srgbClr val="F0F3F5"/>
      </a:accent3>
      <a:accent4>
        <a:srgbClr val="AFB4BB"/>
      </a:accent4>
      <a:accent5>
        <a:srgbClr val="3C414B"/>
      </a:accent5>
      <a:accent6>
        <a:srgbClr val="F0F3F5"/>
      </a:accent6>
      <a:hlink>
        <a:srgbClr val="3C414B"/>
      </a:hlink>
      <a:folHlink>
        <a:srgbClr val="878C96"/>
      </a:folHlink>
    </a:clrScheme>
    <a:fontScheme name="DB KONZERN 2022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DB KONZERN 2022">
      <a:dk1>
        <a:sysClr val="windowText" lastClr="000000"/>
      </a:dk1>
      <a:lt1>
        <a:sysClr val="window" lastClr="FFFFFF"/>
      </a:lt1>
      <a:dk2>
        <a:srgbClr val="000000"/>
      </a:dk2>
      <a:lt2>
        <a:srgbClr val="878C96"/>
      </a:lt2>
      <a:accent1>
        <a:srgbClr val="D7DCE1"/>
      </a:accent1>
      <a:accent2>
        <a:srgbClr val="EC0016"/>
      </a:accent2>
      <a:accent3>
        <a:srgbClr val="F0F3F5"/>
      </a:accent3>
      <a:accent4>
        <a:srgbClr val="AFB4BB"/>
      </a:accent4>
      <a:accent5>
        <a:srgbClr val="3C414B"/>
      </a:accent5>
      <a:accent6>
        <a:srgbClr val="F0F3F5"/>
      </a:accent6>
      <a:hlink>
        <a:srgbClr val="3C414B"/>
      </a:hlink>
      <a:folHlink>
        <a:srgbClr val="878C96"/>
      </a:folHlink>
    </a:clrScheme>
    <a:fontScheme name="DB KONZERN 2022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DB InfraGO_16_9</Template>
  <TotalTime>0</TotalTime>
  <Words>1151</Words>
  <Application>Microsoft Office PowerPoint</Application>
  <PresentationFormat>Breitbild</PresentationFormat>
  <Paragraphs>223</Paragraphs>
  <Slides>5</Slides>
  <Notes>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4" baseType="lpstr">
      <vt:lpstr>Arial</vt:lpstr>
      <vt:lpstr>DB Head Black</vt:lpstr>
      <vt:lpstr>DB Head Light</vt:lpstr>
      <vt:lpstr>DB Office</vt:lpstr>
      <vt:lpstr>DB Sans</vt:lpstr>
      <vt:lpstr>Symbol</vt:lpstr>
      <vt:lpstr>DB</vt:lpstr>
      <vt:lpstr>Acrobat Document</vt:lpstr>
      <vt:lpstr>Adobe Acrobat Document</vt:lpstr>
      <vt:lpstr>NTR für ERTMS/ETCS-Fahrzeugausrüstung</vt:lpstr>
      <vt:lpstr>NTR für ERTMS/ETCS-Fahrzeugausrüstung</vt:lpstr>
      <vt:lpstr>NTR für ERTMS/ETCS-Fahrzeugausrüstung</vt:lpstr>
      <vt:lpstr>NTR für ERTMS/ETCS-Fahrzeugausrüstung</vt:lpstr>
      <vt:lpstr>NTR für ERTMS/ETCS-Fahrzeugausrüstung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NTR für ERTMS/ETCS-Fahrzeugausrüstung</dc:title>
  <dc:creator>Christian Timmermann</dc:creator>
  <cp:lastModifiedBy>Christian Timmermann</cp:lastModifiedBy>
  <cp:revision>7</cp:revision>
  <dcterms:created xsi:type="dcterms:W3CDTF">2024-08-30T11:38:21Z</dcterms:created>
  <dcterms:modified xsi:type="dcterms:W3CDTF">2025-08-13T06:59:42Z</dcterms:modified>
</cp:coreProperties>
</file>