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90" r:id="rId2"/>
    <p:sldId id="391" r:id="rId3"/>
    <p:sldId id="392" r:id="rId4"/>
    <p:sldId id="393" r:id="rId5"/>
    <p:sldId id="394" r:id="rId6"/>
  </p:sldIdLst>
  <p:sldSz cx="12192000" cy="6858000"/>
  <p:notesSz cx="6858000" cy="9144000"/>
  <p:custDataLst>
    <p:tags r:id="rId9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66" autoAdjust="0"/>
  </p:normalViewPr>
  <p:slideViewPr>
    <p:cSldViewPr showGuides="1">
      <p:cViewPr varScale="1">
        <p:scale>
          <a:sx n="71" d="100"/>
          <a:sy n="71" d="100"/>
        </p:scale>
        <p:origin x="41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3240" y="5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76E7386-D43A-4656-88C8-3A9BCA087F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129299" y="8685213"/>
            <a:ext cx="72711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DE44D-4B77-4836-9946-DA3A945483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59107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799" y="43154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3743908"/>
            <a:ext cx="5486400" cy="47885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183600" lvl="0" indent="-183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Char char="‒"/>
            </a:pPr>
            <a:r>
              <a:rPr lang="de-DE" dirty="0"/>
              <a:t>Mastertextformat bearbeiten</a:t>
            </a:r>
          </a:p>
          <a:p>
            <a:pPr marL="360000" lvl="1" indent="-1764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Char char="‒"/>
            </a:pPr>
            <a:r>
              <a:rPr lang="de-DE" dirty="0"/>
              <a:t>Zweite Ebene</a:t>
            </a:r>
          </a:p>
          <a:p>
            <a:pPr marL="540000" lvl="2" indent="-183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Char char="‒"/>
            </a:pPr>
            <a:r>
              <a:rPr lang="de-DE" dirty="0"/>
              <a:t>Dritte Ebene</a:t>
            </a:r>
          </a:p>
          <a:p>
            <a:pPr marL="716400" lvl="3" indent="-1764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Char char="‒"/>
            </a:pPr>
            <a:r>
              <a:rPr lang="de-DE" dirty="0"/>
              <a:t>Vierte Ebene</a:t>
            </a:r>
          </a:p>
          <a:p>
            <a:pPr marL="900000" lvl="4" indent="-18360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buFont typeface="DB Sans" panose="020B0502050202020204" pitchFamily="34" charset="0"/>
              <a:buChar char="‒"/>
            </a:pPr>
            <a:r>
              <a:rPr lang="de-DE" dirty="0"/>
              <a:t>Fünfte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6172199" y="8685213"/>
            <a:ext cx="684213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8B26E-90DD-4F75-9543-DF10C34D64F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3636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318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8B26E-90DD-4F75-9543-DF10C34D64F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890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318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8B26E-90DD-4F75-9543-DF10C34D64F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1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318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8B26E-90DD-4F75-9543-DF10C34D64F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8623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318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8B26E-90DD-4F75-9543-DF10C34D64F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332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4318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B8B26E-90DD-4F75-9543-DF10C34D64F7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4213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652" y="1600200"/>
            <a:ext cx="11240873" cy="2764904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652" y="4392005"/>
            <a:ext cx="11240873" cy="683654"/>
          </a:xfrm>
        </p:spPr>
        <p:txBody>
          <a:bodyPr/>
          <a:lstStyle>
            <a:lvl1pPr marL="0" indent="0" algn="l">
              <a:buNone/>
              <a:defRPr sz="3200"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652" y="5928611"/>
            <a:ext cx="11240873" cy="380709"/>
          </a:xfrm>
        </p:spPr>
        <p:txBody>
          <a:bodyPr/>
          <a:lstStyle>
            <a:lvl1pPr marL="0" indent="0">
              <a:buNone/>
              <a:defRPr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AC45A34D-75DC-4BA7-88F8-5CBA85EE7F5A}"/>
              </a:ext>
            </a:extLst>
          </p:cNvPr>
          <p:cNvSpPr/>
          <p:nvPr userDrawn="1"/>
        </p:nvSpPr>
        <p:spPr>
          <a:xfrm>
            <a:off x="579652" y="5467614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7F215B-2B41-C3B4-CEF8-F440FC2B96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52" y="513294"/>
            <a:ext cx="3863773" cy="85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54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Rot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652" y="1600200"/>
            <a:ext cx="11240873" cy="2764904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652" y="4392005"/>
            <a:ext cx="11240873" cy="683654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652" y="5922000"/>
            <a:ext cx="11240873" cy="38070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AC45A34D-75DC-4BA7-88F8-5CBA85EE7F5A}"/>
              </a:ext>
            </a:extLst>
          </p:cNvPr>
          <p:cNvSpPr/>
          <p:nvPr userDrawn="1"/>
        </p:nvSpPr>
        <p:spPr>
          <a:xfrm>
            <a:off x="579652" y="5467614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2B1BD42-6E08-2A44-1A33-599D3FA4BD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52" y="513294"/>
            <a:ext cx="3863773" cy="85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Bild, Logo Schwa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AA98A793-6334-4A93-A832-55E4A93AE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F6F306AD-528B-44F2-97F6-C1072B0EEA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652" y="5467612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652" y="3609020"/>
            <a:ext cx="11240873" cy="756084"/>
          </a:xfrm>
        </p:spPr>
        <p:txBody>
          <a:bodyPr anchor="b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652" y="4392005"/>
            <a:ext cx="11240873" cy="683654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652" y="5922000"/>
            <a:ext cx="11240873" cy="380709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203F2E67-B0D5-4D6C-96FC-F0566B3DB3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652" y="513294"/>
            <a:ext cx="3863773" cy="85319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6255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Bild, Logo 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AA98A793-6334-4A93-A832-55E4A93AE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F6F306AD-528B-44F2-97F6-C1072B0EEA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9652" y="5467612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652" y="3609020"/>
            <a:ext cx="11240873" cy="756084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652" y="4392005"/>
            <a:ext cx="11240873" cy="683654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bg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652" y="5922000"/>
            <a:ext cx="11240873" cy="380709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EF62990-51FD-4371-0217-CEEA2BE8C4F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652" y="513294"/>
            <a:ext cx="3863773" cy="85319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6623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Bild, Logo Schwarz zentrie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AA98A793-6334-4A93-A832-55E4A93AE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PULS">
            <a:extLst>
              <a:ext uri="{FF2B5EF4-FFF2-40B4-BE49-F238E27FC236}">
                <a16:creationId xmlns:a16="http://schemas.microsoft.com/office/drawing/2014/main" id="{F6F306AD-528B-44F2-97F6-C1072B0EEA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5639" y="5467612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3609020"/>
            <a:ext cx="11449050" cy="756084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392005"/>
            <a:ext cx="11449050" cy="683654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5" y="5920896"/>
            <a:ext cx="11449051" cy="3807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39399880-9F04-4041-857C-3A730A3F575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64112" y="513294"/>
            <a:ext cx="3863773" cy="85319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623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Bild, Logo Weiß zentrie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AA98A793-6334-4A93-A832-55E4A93AE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2" name="PULS">
            <a:extLst>
              <a:ext uri="{FF2B5EF4-FFF2-40B4-BE49-F238E27FC236}">
                <a16:creationId xmlns:a16="http://schemas.microsoft.com/office/drawing/2014/main" id="{F6F306AD-528B-44F2-97F6-C1072B0EEA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5639" y="5467612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3609020"/>
            <a:ext cx="11449050" cy="756084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392005"/>
            <a:ext cx="11449050" cy="683654"/>
          </a:xfr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1476" y="5920896"/>
            <a:ext cx="11449050" cy="3807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9" name="Textplatzhalter 3">
            <a:extLst>
              <a:ext uri="{FF2B5EF4-FFF2-40B4-BE49-F238E27FC236}">
                <a16:creationId xmlns:a16="http://schemas.microsoft.com/office/drawing/2014/main" id="{AC7CCCB3-4C9E-4679-9D0E-6976C35D28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64112" y="513294"/>
            <a:ext cx="3863773" cy="85319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4986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(Rahm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0">
            <a:extLst>
              <a:ext uri="{FF2B5EF4-FFF2-40B4-BE49-F238E27FC236}">
                <a16:creationId xmlns:a16="http://schemas.microsoft.com/office/drawing/2014/main" id="{AA98A793-6334-4A93-A832-55E4A93AE29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246A6EC-3E05-4D6A-90AC-32BADE329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364" y="1073676"/>
            <a:ext cx="7309209" cy="5415664"/>
          </a:xfrm>
          <a:prstGeom prst="roundRect">
            <a:avLst>
              <a:gd name="adj" fmla="val 1200"/>
            </a:avLst>
          </a:prstGeom>
          <a:solidFill>
            <a:schemeClr val="bg1">
              <a:alpha val="80000"/>
            </a:schemeClr>
          </a:solidFill>
        </p:spPr>
        <p:txBody>
          <a:bodyPr lIns="360000" tIns="252000" rIns="252000" bIns="2232000" anchor="b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F6F306AD-528B-44F2-97F6-C1072B0EEA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9299" y="5467615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B9821B-D7E4-454E-A8E2-C60C1507F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9299" y="4371454"/>
            <a:ext cx="6643241" cy="683654"/>
          </a:xfrm>
        </p:spPr>
        <p:txBody>
          <a:bodyPr/>
          <a:lstStyle>
            <a:lvl1pPr marL="0" indent="0" algn="l">
              <a:buNone/>
              <a:defRPr sz="3200">
                <a:solidFill>
                  <a:schemeClr val="tx1"/>
                </a:solidFill>
                <a:latin typeface="DB Head Light" panose="020B030205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A27B272F-0A02-4556-8035-1AFBA7037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403" y="5922000"/>
            <a:ext cx="6661137" cy="380709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DB Head Light" panose="020B0302050202020204" pitchFamily="34" charset="0"/>
              </a:defRPr>
            </a:lvl1pPr>
          </a:lstStyle>
          <a:p>
            <a:pPr lvl="0"/>
            <a:r>
              <a:rPr lang="de-DE" dirty="0"/>
              <a:t>Datum | Ort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98F66B9-BCC0-498C-90EC-8CDC6A8B00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9298" y="1442767"/>
            <a:ext cx="3863773" cy="85319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905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96696"/>
            <a:ext cx="8857247" cy="8640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3E3042-2834-4DDC-A64E-0471DC6D18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916831"/>
            <a:ext cx="7920768" cy="4212507"/>
          </a:xfrm>
        </p:spPr>
        <p:txBody>
          <a:bodyPr/>
          <a:lstStyle>
            <a:lvl1pPr marL="895350" indent="-895350">
              <a:buClrTx/>
              <a:buFont typeface="+mj-lt"/>
              <a:buAutoNum type="arabicPeriod"/>
              <a:defRPr sz="3000">
                <a:solidFill>
                  <a:schemeClr val="tx1"/>
                </a:solidFill>
                <a:latin typeface="+mj-lt"/>
              </a:defRPr>
            </a:lvl1pPr>
            <a:lvl2pPr marL="1257300" indent="-355600">
              <a:defRPr sz="3000">
                <a:solidFill>
                  <a:schemeClr val="bg1"/>
                </a:solidFill>
                <a:latin typeface="+mj-lt"/>
              </a:defRPr>
            </a:lvl2pPr>
            <a:lvl3pPr>
              <a:defRPr sz="3000">
                <a:latin typeface="+mj-lt"/>
              </a:defRPr>
            </a:lvl3pPr>
            <a:lvl4pPr>
              <a:defRPr sz="3000">
                <a:latin typeface="+mj-lt"/>
              </a:defRPr>
            </a:lvl4pPr>
            <a:lvl5pPr>
              <a:defRPr sz="3000"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2C21096-8319-E961-D73F-EBB16FE279A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1281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 (Rot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96696"/>
            <a:ext cx="8856000" cy="864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3E3042-2834-4DDC-A64E-0471DC6D18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916831"/>
            <a:ext cx="7920768" cy="4212507"/>
          </a:xfrm>
        </p:spPr>
        <p:txBody>
          <a:bodyPr/>
          <a:lstStyle>
            <a:lvl1pPr marL="895350" indent="-895350">
              <a:buClrTx/>
              <a:buFont typeface="+mj-lt"/>
              <a:buAutoNum type="arabicPeriod"/>
              <a:defRPr sz="3000">
                <a:solidFill>
                  <a:schemeClr val="bg1"/>
                </a:solidFill>
                <a:latin typeface="+mj-lt"/>
              </a:defRPr>
            </a:lvl1pPr>
            <a:lvl2pPr marL="1257300" indent="-355600">
              <a:defRPr sz="3000">
                <a:solidFill>
                  <a:schemeClr val="bg1"/>
                </a:solidFill>
                <a:latin typeface="+mj-lt"/>
              </a:defRPr>
            </a:lvl2pPr>
            <a:lvl3pPr>
              <a:defRPr sz="3000">
                <a:latin typeface="+mj-lt"/>
              </a:defRPr>
            </a:lvl3pPr>
            <a:lvl4pPr>
              <a:defRPr sz="3000">
                <a:latin typeface="+mj-lt"/>
              </a:defRPr>
            </a:lvl4pPr>
            <a:lvl5pPr>
              <a:defRPr sz="3000"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652B2642-5C15-4995-AB93-CA337E09B1DB}"/>
              </a:ext>
            </a:extLst>
          </p:cNvPr>
          <p:cNvSpPr>
            <a:spLocks/>
          </p:cNvSpPr>
          <p:nvPr userDrawn="1"/>
        </p:nvSpPr>
        <p:spPr bwMode="auto">
          <a:xfrm>
            <a:off x="11293475" y="6469871"/>
            <a:ext cx="542925" cy="55563"/>
          </a:xfrm>
          <a:custGeom>
            <a:avLst/>
            <a:gdLst>
              <a:gd name="T0" fmla="*/ 3590 w 3779"/>
              <a:gd name="T1" fmla="*/ 377 h 377"/>
              <a:gd name="T2" fmla="*/ 3590 w 3779"/>
              <a:gd name="T3" fmla="*/ 377 h 377"/>
              <a:gd name="T4" fmla="*/ 188 w 3779"/>
              <a:gd name="T5" fmla="*/ 377 h 377"/>
              <a:gd name="T6" fmla="*/ 0 w 3779"/>
              <a:gd name="T7" fmla="*/ 188 h 377"/>
              <a:gd name="T8" fmla="*/ 188 w 3779"/>
              <a:gd name="T9" fmla="*/ 0 h 377"/>
              <a:gd name="T10" fmla="*/ 3590 w 3779"/>
              <a:gd name="T11" fmla="*/ 0 h 377"/>
              <a:gd name="T12" fmla="*/ 3779 w 3779"/>
              <a:gd name="T13" fmla="*/ 188 h 377"/>
              <a:gd name="T14" fmla="*/ 3590 w 3779"/>
              <a:gd name="T15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79" h="377">
                <a:moveTo>
                  <a:pt x="3590" y="377"/>
                </a:moveTo>
                <a:lnTo>
                  <a:pt x="3590" y="377"/>
                </a:lnTo>
                <a:lnTo>
                  <a:pt x="188" y="377"/>
                </a:lnTo>
                <a:cubicBezTo>
                  <a:pt x="79" y="377"/>
                  <a:pt x="0" y="293"/>
                  <a:pt x="0" y="188"/>
                </a:cubicBezTo>
                <a:cubicBezTo>
                  <a:pt x="0" y="82"/>
                  <a:pt x="79" y="0"/>
                  <a:pt x="188" y="0"/>
                </a:cubicBezTo>
                <a:lnTo>
                  <a:pt x="3590" y="0"/>
                </a:lnTo>
                <a:cubicBezTo>
                  <a:pt x="3700" y="0"/>
                  <a:pt x="3779" y="82"/>
                  <a:pt x="3779" y="188"/>
                </a:cubicBezTo>
                <a:cubicBezTo>
                  <a:pt x="3779" y="293"/>
                  <a:pt x="3700" y="377"/>
                  <a:pt x="3590" y="377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CA4781C7-6ECF-2987-D9C9-ADB7D86177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08724" y="368561"/>
            <a:ext cx="171180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9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 (Bild, Logo Schwa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0">
            <a:extLst>
              <a:ext uri="{FF2B5EF4-FFF2-40B4-BE49-F238E27FC236}">
                <a16:creationId xmlns:a16="http://schemas.microsoft.com/office/drawing/2014/main" id="{E2BE1948-FCAB-44DC-8926-051C501145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96696"/>
            <a:ext cx="8856000" cy="864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AC0F8B-4A4D-455D-8D50-154C31AA3B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3E3042-2834-4DDC-A64E-0471DC6D18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916831"/>
            <a:ext cx="7920768" cy="4212507"/>
          </a:xfrm>
        </p:spPr>
        <p:txBody>
          <a:bodyPr/>
          <a:lstStyle>
            <a:lvl1pPr marL="895350" indent="-895350">
              <a:buClrTx/>
              <a:buFont typeface="+mj-lt"/>
              <a:buAutoNum type="arabicPeriod"/>
              <a:defRPr sz="3000">
                <a:solidFill>
                  <a:schemeClr val="bg1"/>
                </a:solidFill>
                <a:latin typeface="+mj-lt"/>
              </a:defRPr>
            </a:lvl1pPr>
            <a:lvl2pPr marL="1257300" indent="-355600">
              <a:defRPr sz="3000">
                <a:solidFill>
                  <a:schemeClr val="bg1"/>
                </a:solidFill>
                <a:latin typeface="+mj-lt"/>
              </a:defRPr>
            </a:lvl2pPr>
            <a:lvl3pPr>
              <a:defRPr sz="3000">
                <a:latin typeface="+mj-lt"/>
              </a:defRPr>
            </a:lvl3pPr>
            <a:lvl4pPr>
              <a:defRPr sz="3000">
                <a:latin typeface="+mj-lt"/>
              </a:defRPr>
            </a:lvl4pPr>
            <a:lvl5pPr>
              <a:defRPr sz="3000"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2D674621-38C8-4B6A-9F38-4353461FF6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981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 (Bild, Logo 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10">
            <a:extLst>
              <a:ext uri="{FF2B5EF4-FFF2-40B4-BE49-F238E27FC236}">
                <a16:creationId xmlns:a16="http://schemas.microsoft.com/office/drawing/2014/main" id="{E2BE1948-FCAB-44DC-8926-051C501145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96696"/>
            <a:ext cx="8856000" cy="86405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AC0F8B-4A4D-455D-8D50-154C31AA3B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93E3042-2834-4DDC-A64E-0471DC6D18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916831"/>
            <a:ext cx="7920768" cy="4175993"/>
          </a:xfrm>
        </p:spPr>
        <p:txBody>
          <a:bodyPr/>
          <a:lstStyle>
            <a:lvl1pPr marL="895350" indent="-895350">
              <a:buClrTx/>
              <a:buFont typeface="+mj-lt"/>
              <a:buAutoNum type="arabicPeriod"/>
              <a:defRPr sz="3000">
                <a:solidFill>
                  <a:schemeClr val="bg1"/>
                </a:solidFill>
                <a:latin typeface="+mj-lt"/>
              </a:defRPr>
            </a:lvl1pPr>
            <a:lvl2pPr marL="1257300" indent="-355600">
              <a:defRPr sz="3000">
                <a:solidFill>
                  <a:schemeClr val="bg1"/>
                </a:solidFill>
                <a:latin typeface="+mj-lt"/>
              </a:defRPr>
            </a:lvl2pPr>
            <a:lvl3pPr>
              <a:defRPr sz="3000">
                <a:latin typeface="+mj-lt"/>
              </a:defRPr>
            </a:lvl3pPr>
            <a:lvl4pPr>
              <a:defRPr sz="3000">
                <a:latin typeface="+mj-lt"/>
              </a:defRPr>
            </a:lvl4pPr>
            <a:lvl5pPr>
              <a:defRPr sz="3000">
                <a:latin typeface="+mj-lt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7426651-8C1F-4E8A-A2A0-313D93E5F7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892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 (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980728"/>
            <a:ext cx="11449050" cy="1836204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19DF05F-72AD-4B24-A27F-095169952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3789041"/>
            <a:ext cx="5545137" cy="23402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A4574D2F-0500-4A13-8529-ED82FC3897C9}"/>
              </a:ext>
            </a:extLst>
          </p:cNvPr>
          <p:cNvSpPr/>
          <p:nvPr userDrawn="1"/>
        </p:nvSpPr>
        <p:spPr>
          <a:xfrm>
            <a:off x="374776" y="3068960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5059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ild, Logo Schwarz)">
    <p:bg>
      <p:bgPr>
        <a:solidFill>
          <a:schemeClr val="bg1">
            <a:lumMod val="75000"/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F8EFF006-54B8-4823-B83A-1C9F7B6FA0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0"/>
            <a:ext cx="12192001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980728"/>
            <a:ext cx="11449050" cy="1836204"/>
          </a:xfrm>
        </p:spPr>
        <p:txBody>
          <a:bodyPr anchor="b"/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19DF05F-72AD-4B24-A27F-095169952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3789041"/>
            <a:ext cx="5545137" cy="2340298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9B825A7-CC36-4592-BA09-A6FA6C29D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4776" y="3068960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B27FFED9-1D10-457A-BB20-AF5C3651E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9CBF66AC-39B1-42D5-81C3-BAE45EE2EA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6515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(Bild, Logo Weiß)">
    <p:bg>
      <p:bgPr>
        <a:solidFill>
          <a:schemeClr val="tx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F8EFF006-54B8-4823-B83A-1C9F7B6FA0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0"/>
            <a:ext cx="12192001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980728"/>
            <a:ext cx="11449050" cy="1836204"/>
          </a:xfrm>
        </p:spPr>
        <p:txBody>
          <a:bodyPr anchor="b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19DF05F-72AD-4B24-A27F-095169952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3789041"/>
            <a:ext cx="5545137" cy="234029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9B825A7-CC36-4592-BA09-A6FA6C29D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4776" y="3068960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B27FFED9-1D10-457A-BB20-AF5C3651E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2" name="Textplatzhalter 3">
            <a:extLst>
              <a:ext uri="{FF2B5EF4-FFF2-40B4-BE49-F238E27FC236}">
                <a16:creationId xmlns:a16="http://schemas.microsoft.com/office/drawing/2014/main" id="{365ECB0E-4B1C-49BA-98BA-2E4E716F86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62931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43CB751F-9E6E-4899-A573-910F22F0D8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1475" y="1449388"/>
            <a:ext cx="11449049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448231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98887A16-E540-417F-AEC5-F4B0FFDF4A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1475" y="1449388"/>
            <a:ext cx="5545138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Inhaltsplatzhalter 8">
            <a:extLst>
              <a:ext uri="{FF2B5EF4-FFF2-40B4-BE49-F238E27FC236}">
                <a16:creationId xmlns:a16="http://schemas.microsoft.com/office/drawing/2014/main" id="{73A4453B-BB6A-434B-9D58-17979C3C6A7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275387" y="1449388"/>
            <a:ext cx="5545138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05936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link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9E8E2C43-FDD0-456E-A273-CCBA60D849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449388"/>
            <a:ext cx="5923409" cy="5408612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AE5B13E-F925-44FA-A8D7-2CB14BB0A1B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5388" y="1449388"/>
            <a:ext cx="5545137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89857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 (rech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9E8E2C43-FDD0-456E-A273-CCBA60D8491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5388" y="1449388"/>
            <a:ext cx="5916612" cy="5408612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AE5B13E-F925-44FA-A8D7-2CB14BB0A1B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78272" y="1449388"/>
            <a:ext cx="5545137" cy="46799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8E205B2A-24B4-4B2B-B293-149CBCB8D49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39854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it Titel (Logo Schwarz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0">
            <a:extLst>
              <a:ext uri="{FF2B5EF4-FFF2-40B4-BE49-F238E27FC236}">
                <a16:creationId xmlns:a16="http://schemas.microsoft.com/office/drawing/2014/main" id="{E63F0EF0-6751-42DD-8EAD-C8E847AA5F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B07DB40-DBD6-4EA1-8E67-8EA03178A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52ACBF4-EBE4-4F98-8E18-5619C05FB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D1D1ADD7-19FC-466D-A511-110F40BCAB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3439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mit Titel (Logo 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0">
            <a:extLst>
              <a:ext uri="{FF2B5EF4-FFF2-40B4-BE49-F238E27FC236}">
                <a16:creationId xmlns:a16="http://schemas.microsoft.com/office/drawing/2014/main" id="{E63F0EF0-6751-42DD-8EAD-C8E847AA5F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B07DB40-DBD6-4EA1-8E67-8EA03178A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52ACBF4-EBE4-4F98-8E18-5619C05FB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A3AE5124-05FF-4DFE-9C68-573E13080C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033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05678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(Grau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3980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A86CD97-5D9A-4DD7-8FA9-F028A03BB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000000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5940B9-9206-49A7-9C4C-F7D53450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3609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(Logo Rot)">
    <p:bg>
      <p:bgPr>
        <a:solidFill>
          <a:schemeClr val="tx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0">
            <a:extLst>
              <a:ext uri="{FF2B5EF4-FFF2-40B4-BE49-F238E27FC236}">
                <a16:creationId xmlns:a16="http://schemas.microsoft.com/office/drawing/2014/main" id="{E63F0EF0-6751-42DD-8EAD-C8E847AA5F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027" y="6538648"/>
            <a:ext cx="520498" cy="2160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B07DB40-DBD6-4EA1-8E67-8EA03178A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23A1144C-097B-48B5-A5B0-A4ECB476BA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4963" y="2096852"/>
            <a:ext cx="11521677" cy="1231349"/>
          </a:xfrm>
        </p:spPr>
        <p:txBody>
          <a:bodyPr/>
          <a:lstStyle>
            <a:lvl1pPr marL="0" indent="0">
              <a:buNone/>
              <a:defRPr sz="8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Statement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1BA9AD80-CF1D-49CF-9F8B-682E191E79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65563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 (Logo Weiß)">
    <p:bg>
      <p:bgPr>
        <a:solidFill>
          <a:schemeClr val="tx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10">
            <a:extLst>
              <a:ext uri="{FF2B5EF4-FFF2-40B4-BE49-F238E27FC236}">
                <a16:creationId xmlns:a16="http://schemas.microsoft.com/office/drawing/2014/main" id="{E63F0EF0-6751-42DD-8EAD-C8E847AA5F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noFill/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6">
            <a:extLst>
              <a:ext uri="{FF2B5EF4-FFF2-40B4-BE49-F238E27FC236}">
                <a16:creationId xmlns:a16="http://schemas.microsoft.com/office/drawing/2014/main" id="{0B07DB40-DBD6-4EA1-8E67-8EA03178A60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23A1144C-097B-48B5-A5B0-A4ECB476BA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4963" y="2096852"/>
            <a:ext cx="11521677" cy="1231349"/>
          </a:xfrm>
        </p:spPr>
        <p:txBody>
          <a:bodyPr/>
          <a:lstStyle>
            <a:lvl1pPr marL="0" indent="0">
              <a:buNone/>
              <a:defRPr sz="8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dirty="0"/>
              <a:t>Statement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61896D1F-0347-4A0D-AD18-573DFF98C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 marL="0" indent="0">
              <a:buNone/>
              <a:defRPr lang="de-DE" sz="1000" dirty="0">
                <a:solidFill>
                  <a:schemeClr val="bg1"/>
                </a:solidFill>
              </a:defRPr>
            </a:lvl1pPr>
          </a:lstStyle>
          <a:p>
            <a:pPr marL="182563" lvl="0" indent="-182563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31835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Logo Ro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edienplatzhalter 4">
            <a:extLst>
              <a:ext uri="{FF2B5EF4-FFF2-40B4-BE49-F238E27FC236}">
                <a16:creationId xmlns:a16="http://schemas.microsoft.com/office/drawing/2014/main" id="{3348C025-EC14-4E25-AA69-4FBB23BF31B0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Mediaclip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chemeClr val="tx1">
              <a:alpha val="30000"/>
            </a:schemeClr>
          </a:solidFill>
        </p:spPr>
        <p:txBody>
          <a:bodyPr lIns="324000" tIns="324000" rIns="324000" bIns="241200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19DF05F-72AD-4B24-A27F-0951699523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5208436"/>
            <a:ext cx="11449050" cy="935487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9B825A7-CC36-4592-BA09-A6FA6C29D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13" y="4905164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B27FFED9-1D10-457A-BB20-AF5C3651E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463EE55D-A15C-4854-B441-7F0B261C621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lIns="0" tIns="0" rIns="0" bIns="0" rtlCol="0" anchor="t" anchorCtr="0">
            <a:noAutofit/>
          </a:bodyPr>
          <a:lstStyle>
            <a:lvl1pPr marL="0" indent="0">
              <a:buNone/>
              <a:defRPr lang="de-DE" sz="1000" dirty="0">
                <a:solidFill>
                  <a:schemeClr val="bg1"/>
                </a:solidFill>
              </a:defRPr>
            </a:lvl1pPr>
          </a:lstStyle>
          <a:p>
            <a:pPr marL="182563" lvl="0" indent="-182563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7869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itat (Logo Weiß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edienplatzhalter 4">
            <a:extLst>
              <a:ext uri="{FF2B5EF4-FFF2-40B4-BE49-F238E27FC236}">
                <a16:creationId xmlns:a16="http://schemas.microsoft.com/office/drawing/2014/main" id="{3348C025-EC14-4E25-AA69-4FBB23BF31B0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Mediaclip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80E10FB-DB28-4159-ABFD-2E84010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  <a:solidFill>
            <a:schemeClr val="tx1">
              <a:alpha val="30000"/>
            </a:schemeClr>
          </a:solidFill>
        </p:spPr>
        <p:txBody>
          <a:bodyPr lIns="324000" tIns="324000" rIns="324000" bIns="2412000"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538E46-C847-44FA-A5BC-C63FF58B5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C4D224-C30D-405E-A5EE-0DB17C1D8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19DF05F-72AD-4B24-A27F-0951699523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5208436"/>
            <a:ext cx="11449050" cy="935486"/>
          </a:xfrm>
        </p:spPr>
        <p:txBody>
          <a:bodyPr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59B825A7-CC36-4592-BA09-A6FA6C29D8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13" y="4905164"/>
            <a:ext cx="1220724" cy="1216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B27FFED9-1D10-457A-BB20-AF5C3651E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63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1" name="Textplatzhalter 3">
            <a:extLst>
              <a:ext uri="{FF2B5EF4-FFF2-40B4-BE49-F238E27FC236}">
                <a16:creationId xmlns:a16="http://schemas.microsoft.com/office/drawing/2014/main" id="{3938C865-AF38-4303-A4E7-9ACD9745183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98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(Bild)">
    <p:bg>
      <p:bgPr>
        <a:solidFill>
          <a:schemeClr val="tx1">
            <a:alpha val="8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10">
            <a:extLst>
              <a:ext uri="{FF2B5EF4-FFF2-40B4-BE49-F238E27FC236}">
                <a16:creationId xmlns:a16="http://schemas.microsoft.com/office/drawing/2014/main" id="{88E6BB85-2CD9-4C46-9692-3B22C74A130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0"/>
            <a:ext cx="12192001" cy="6858000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436127"/>
            <a:ext cx="11449050" cy="3693211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43925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nde (Rot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436127"/>
            <a:ext cx="11449050" cy="3693211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018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asyBackground_Agenda">
            <a:extLst>
              <a:ext uri="{FF2B5EF4-FFF2-40B4-BE49-F238E27FC236}">
                <a16:creationId xmlns:a16="http://schemas.microsoft.com/office/drawing/2014/main" id="{8146BF48-57DA-42E4-B3E4-E67A859C6AB5}"/>
              </a:ext>
            </a:extLst>
          </p:cNvPr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B94DD2-B5F5-4C54-B070-51A7824E1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45B80E-FA5E-4414-8A23-82CAB8E0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" y="6537600"/>
            <a:ext cx="10602902" cy="216024"/>
          </a:xfrm>
        </p:spPr>
        <p:txBody>
          <a:bodyPr vert="horz" lIns="0" tIns="0" rIns="0" bIns="0" rtlCol="0" anchor="b" anchorCtr="0">
            <a:noAutofit/>
          </a:bodyPr>
          <a:lstStyle>
            <a:lvl1pPr>
              <a:defRPr lang="de-DE" smtClean="0">
                <a:solidFill>
                  <a:srgbClr val="FFFFFF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1E907B-F3FD-4F7E-979E-473985CA8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4DAC0F8B-4A4D-455D-8D50-154C31AA3B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87836" y="6475761"/>
            <a:ext cx="532800" cy="5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  <a:lvl2pPr marL="271456" indent="0">
              <a:buNone/>
              <a:defRPr/>
            </a:lvl2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0883676-EF05-48A6-913D-5F031336D2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08724" y="368561"/>
            <a:ext cx="1711800" cy="378000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802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e (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enplatzhalter 4">
            <a:extLst>
              <a:ext uri="{FF2B5EF4-FFF2-40B4-BE49-F238E27FC236}">
                <a16:creationId xmlns:a16="http://schemas.microsoft.com/office/drawing/2014/main" id="{F620A319-D564-4D18-92D7-8995EC1B261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/>
              <a:t>Mediaclip durch Klicken auf Symbol hinzufügen</a:t>
            </a:r>
            <a:endParaRPr lang="de-DE" dirty="0"/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11586949-1E99-4A43-99E8-BFF2DE8AE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86748" y="2420887"/>
            <a:ext cx="8218501" cy="1814811"/>
          </a:xfr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95074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3.sv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27DB810-CDF5-41AC-8E51-9EBC8EC0B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296696"/>
            <a:ext cx="9495950" cy="8640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AE7966-514A-4D81-97FD-6AD3A07C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4" y="1449388"/>
            <a:ext cx="11449051" cy="46799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C0766E-DEEA-4949-912D-67F535F0E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1475" y="6537600"/>
            <a:ext cx="10602902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DB Musterfirma | Vorname Nachname | Abteilung | 30.08.2024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374309D-71AA-45D4-974A-6D58CB176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027" y="6538648"/>
            <a:ext cx="520498" cy="2160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913D9F7D-0C28-4C21-AA99-7C67E34F632A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FDE7FD38-4C24-1C44-B92F-B053B9DC1D6B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200" y="6472800"/>
            <a:ext cx="540000" cy="5342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D10EF4A-3A57-045A-D6DD-351B16CF50B0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108724" y="368561"/>
            <a:ext cx="1711800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29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75" r:id="rId3"/>
    <p:sldLayoutId id="2147483661" r:id="rId4"/>
    <p:sldLayoutId id="2147483692" r:id="rId5"/>
    <p:sldLayoutId id="2147483691" r:id="rId6"/>
    <p:sldLayoutId id="2147483663" r:id="rId7"/>
    <p:sldLayoutId id="2147483681" r:id="rId8"/>
    <p:sldLayoutId id="2147483680" r:id="rId9"/>
    <p:sldLayoutId id="2147483666" r:id="rId10"/>
    <p:sldLayoutId id="2147483682" r:id="rId11"/>
    <p:sldLayoutId id="2147483664" r:id="rId12"/>
    <p:sldLayoutId id="2147483665" r:id="rId13"/>
    <p:sldLayoutId id="2147483679" r:id="rId14"/>
    <p:sldLayoutId id="2147483650" r:id="rId15"/>
    <p:sldLayoutId id="2147483673" r:id="rId16"/>
    <p:sldLayoutId id="2147483685" r:id="rId17"/>
    <p:sldLayoutId id="2147483674" r:id="rId18"/>
    <p:sldLayoutId id="2147483677" r:id="rId19"/>
    <p:sldLayoutId id="2147483668" r:id="rId20"/>
    <p:sldLayoutId id="2147483654" r:id="rId21"/>
    <p:sldLayoutId id="2147483670" r:id="rId22"/>
    <p:sldLayoutId id="2147483655" r:id="rId23"/>
    <p:sldLayoutId id="2147483669" r:id="rId24"/>
    <p:sldLayoutId id="2147483676" r:id="rId25"/>
    <p:sldLayoutId id="2147483667" r:id="rId26"/>
    <p:sldLayoutId id="2147483678" r:id="rId27"/>
    <p:sldLayoutId id="2147483658" r:id="rId28"/>
    <p:sldLayoutId id="2147483657" r:id="rId29"/>
    <p:sldLayoutId id="2147483693" r:id="rId30"/>
    <p:sldLayoutId id="2147483660" r:id="rId31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3600" indent="-1836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DB Sans" panose="020B050205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764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DB Sans" panose="020B050205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36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DB Sans" panose="020B050205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6400" indent="-1764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DB Sans" panose="020B050205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36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DB Sans" panose="020B0502050202020204" pitchFamily="34" charset="0"/>
        <a:buChar char="‒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7" pos="3727" userDrawn="1">
          <p15:clr>
            <a:srgbClr val="F26B43"/>
          </p15:clr>
        </p15:guide>
        <p15:guide id="8" pos="3953" userDrawn="1">
          <p15:clr>
            <a:srgbClr val="F26B43"/>
          </p15:clr>
        </p15:guide>
        <p15:guide id="9" orient="horz" pos="913" userDrawn="1">
          <p15:clr>
            <a:srgbClr val="F26B43"/>
          </p15:clr>
        </p15:guide>
        <p15:guide id="10" orient="horz" pos="3861" userDrawn="1">
          <p15:clr>
            <a:srgbClr val="F26B43"/>
          </p15:clr>
        </p15:guide>
        <p15:guide id="11" pos="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e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4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23.emf"/><Relationship Id="rId4" Type="http://schemas.openxmlformats.org/officeDocument/2006/relationships/image" Target="../media/image20.wmf"/><Relationship Id="rId9" Type="http://schemas.openxmlformats.org/officeDocument/2006/relationships/package" Target="../embeddings/Microsoft_PowerPoint_Presentation.ppt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9AE06-C78B-D7D1-2344-04BB9105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DB InfraGO | V.IWL 171 | 25.08.2026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059DAF-3329-7AE1-18F9-E6A63AB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>
                <a:solidFill>
                  <a:srgbClr val="000000"/>
                </a:solidFill>
              </a:rPr>
              <a:t>1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9C078-C3D6-D73B-3878-A87EE475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0" y="404813"/>
            <a:ext cx="9432038" cy="647700"/>
          </a:xfrm>
        </p:spPr>
        <p:txBody>
          <a:bodyPr/>
          <a:lstStyle/>
          <a:p>
            <a:r>
              <a:rPr lang="de-DE" dirty="0"/>
              <a:t>NTR </a:t>
            </a:r>
            <a:r>
              <a:rPr lang="de-DE" dirty="0">
                <a:solidFill>
                  <a:schemeClr val="tx1"/>
                </a:solidFill>
              </a:rPr>
              <a:t>für ERTMS/ETCS-Fahrzeugausrüstung</a:t>
            </a:r>
            <a:endParaRPr lang="de-DE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BBF460EE-67D0-CE3C-D7C1-083E9BEC9A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474217"/>
              </p:ext>
            </p:extLst>
          </p:nvPr>
        </p:nvGraphicFramePr>
        <p:xfrm>
          <a:off x="272350" y="1112189"/>
          <a:ext cx="9954546" cy="5135670"/>
        </p:xfrm>
        <a:graphic>
          <a:graphicData uri="http://schemas.openxmlformats.org/drawingml/2006/table">
            <a:tbl>
              <a:tblPr/>
              <a:tblGrid>
                <a:gridCol w="449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1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81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4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8260">
                  <a:extLst>
                    <a:ext uri="{9D8B030D-6E8A-4147-A177-3AD203B41FA5}">
                      <a16:colId xmlns:a16="http://schemas.microsoft.com/office/drawing/2014/main" val="2315412564"/>
                    </a:ext>
                  </a:extLst>
                </a:gridCol>
                <a:gridCol w="29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9925">
                  <a:extLst>
                    <a:ext uri="{9D8B030D-6E8A-4147-A177-3AD203B41FA5}">
                      <a16:colId xmlns:a16="http://schemas.microsoft.com/office/drawing/2014/main" val="300158026"/>
                    </a:ext>
                  </a:extLst>
                </a:gridCol>
                <a:gridCol w="524868">
                  <a:extLst>
                    <a:ext uri="{9D8B030D-6E8A-4147-A177-3AD203B41FA5}">
                      <a16:colId xmlns:a16="http://schemas.microsoft.com/office/drawing/2014/main" val="3344456681"/>
                    </a:ext>
                  </a:extLst>
                </a:gridCol>
                <a:gridCol w="505172">
                  <a:extLst>
                    <a:ext uri="{9D8B030D-6E8A-4147-A177-3AD203B41FA5}">
                      <a16:colId xmlns:a16="http://schemas.microsoft.com/office/drawing/2014/main" val="1083152776"/>
                    </a:ext>
                  </a:extLst>
                </a:gridCol>
              </a:tblGrid>
              <a:tr h="258113">
                <a:tc rowSpan="2"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Nr.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Titel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Anforderungstext</a:t>
                      </a: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CR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Systemversion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Status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Blue-print</a:t>
                      </a:r>
                    </a:p>
                  </a:txBody>
                  <a:tcPr marL="9525" marR="9525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770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2.1*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2.2 3.0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7770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</a:t>
                      </a: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Arial"/>
                        </a:rPr>
                        <a:t>(gelöscht, da Tests in ESC-Tests überführt wurden)</a:t>
                      </a:r>
                      <a:endParaRPr lang="de-DE" sz="1000" u="non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i="1" strike="sng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429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LRBG-Interpretation beim ETCS-Startlauf (</a:t>
                      </a:r>
                      <a:r>
                        <a:rPr lang="de-DE" sz="1000" kern="1200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SoM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)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Unterschiedliche Interpretationen des LRBG-Status „</a:t>
                      </a:r>
                      <a:r>
                        <a:rPr lang="de-DE" sz="1000" kern="1200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unknown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“ beim ETCS-Startlauf (</a:t>
                      </a:r>
                      <a:r>
                        <a:rPr lang="de-DE" sz="1000" kern="1200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SoM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) durch das RBC und das ETCS-Fahrzeuggerät müssen vermieden werden.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958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x</a:t>
                      </a: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--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7429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de-DE" sz="1000" b="0" strike="no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(gelöscht, da in „Bekanntgabe 09 des AK ZZS“ enthalten)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strike="sng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6763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</a:t>
                      </a: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Eingebaute Klasse-A und Klasse-B Zugbeeinflussungssysteme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Wenn bei einem vom Triebfahrzeugführer initiierten Levelwechsel, das ausgewählte fahrzeugseitige Klasse-B-Zugbeeinflussungssystem nicht eingebaut (</a:t>
                      </a:r>
                      <a:r>
                        <a:rPr lang="de-DE" sz="1000" u="none" strike="noStrike" kern="1200" baseline="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Subset</a:t>
                      </a:r>
                      <a:r>
                        <a:rPr lang="de-DE" sz="100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035 10.1.1.1) ist, dann muss das fahrzeugseitige Klasse-A-Zugbeeinflussungssystem unabhängig von der Art der Schnittstelle zur Klasse-B eine Zwangsbremsung auslösen.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7770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</a:t>
                      </a: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(gelöscht, da in NTR 3 enthalten)</a:t>
                      </a:r>
                      <a:endParaRPr lang="de-DE" sz="1000" u="none" strike="no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770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6</a:t>
                      </a: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(gelöscht, da in NTR 3 enthalten)</a:t>
                      </a:r>
                      <a:endParaRPr lang="de-DE" sz="1000" u="none" strike="no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37086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Bremskurven</a:t>
                      </a:r>
                      <a:endParaRPr lang="de-DE" sz="100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Die Bremskurvenfunktionalität der Baseline 3 ist gemäß CR 595 und den anderen CR</a:t>
                      </a:r>
                      <a:r>
                        <a:rPr lang="de-DE" sz="1000" kern="1200" baseline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aus dem ERA-Leitfaden „Implementierung der 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Bremskurvenfunktionalität </a:t>
                      </a:r>
                      <a:r>
                        <a:rPr lang="de-DE" sz="1000" kern="1200" baseline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in Baseline 2“ (ERA_ERTMS_040022) fahrzeugseitig 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umzusetzen.</a:t>
                      </a: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595</a:t>
                      </a:r>
                      <a:r>
                        <a:rPr lang="de-DE" sz="1000" kern="1200" baseline="30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4</a:t>
                      </a:r>
                      <a:endParaRPr lang="de-DE" sz="10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x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--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966367"/>
                  </a:ext>
                </a:extLst>
              </a:tr>
              <a:tr h="417770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KMS mit mehr als</a:t>
                      </a: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l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einem Schlüssel</a:t>
                      </a:r>
                      <a:endParaRPr lang="de-DE" sz="100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Das ETCS-Fahrzeuggerät </a:t>
                      </a:r>
                      <a:r>
                        <a:rPr lang="de-DE" sz="1000" kern="1200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muss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 mehrere Schlüssel verwalten können.</a:t>
                      </a: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749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x</a:t>
                      </a: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--</a:t>
                      </a: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--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472251"/>
                  </a:ext>
                </a:extLst>
              </a:tr>
            </a:tbl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ED00F538-65EC-9D4F-EBAF-B4F64F4BB8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45796"/>
              </p:ext>
            </p:extLst>
          </p:nvPr>
        </p:nvGraphicFramePr>
        <p:xfrm>
          <a:off x="9692441" y="2280269"/>
          <a:ext cx="571544" cy="504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06288291-FC7C-8DF4-5E5B-32BD074512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92441" y="2280269"/>
                        <a:ext cx="571544" cy="504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F7DF9E60-0D82-1E4B-A8C8-F040F45CF9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073151"/>
              </p:ext>
            </p:extLst>
          </p:nvPr>
        </p:nvGraphicFramePr>
        <p:xfrm>
          <a:off x="9702064" y="3520136"/>
          <a:ext cx="571543" cy="504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400" imgH="806400" progId="AcroExch.Document.DC">
                  <p:embed/>
                </p:oleObj>
              </mc:Choice>
              <mc:Fallback>
                <p:oleObj name="Acrobat Document" showAsIcon="1" r:id="rId5" imgW="914400" imgH="806400" progId="AcroExch.Document.DC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DBB5F2EB-2897-9E61-CB5D-22369321F4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02064" y="3520136"/>
                        <a:ext cx="571543" cy="504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F90FD083-2172-B6A5-D701-F358663265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463028"/>
              </p:ext>
            </p:extLst>
          </p:nvPr>
        </p:nvGraphicFramePr>
        <p:xfrm>
          <a:off x="9704388" y="5894755"/>
          <a:ext cx="571544" cy="504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806400" progId="AcroExch.Document.DC">
                  <p:embed/>
                </p:oleObj>
              </mc:Choice>
              <mc:Fallback>
                <p:oleObj name="Acrobat Document" showAsIcon="1" r:id="rId7" imgW="914400" imgH="806400" progId="AcroExch.Document.DC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EAC58D86-8780-0EBF-EE39-E81AA3FF0E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04388" y="5894755"/>
                        <a:ext cx="571544" cy="504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856DB2FD-7727-22AB-6CBE-9CC4D5B1A6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4697622"/>
              </p:ext>
            </p:extLst>
          </p:nvPr>
        </p:nvGraphicFramePr>
        <p:xfrm>
          <a:off x="9660307" y="5217931"/>
          <a:ext cx="598542" cy="527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9" imgW="914597" imgH="806311" progId="AcroExch.Document.DC">
                  <p:embed/>
                </p:oleObj>
              </mc:Choice>
              <mc:Fallback>
                <p:oleObj name="Acrobat Document" showAsIcon="1" r:id="rId9" imgW="914597" imgH="80631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60307" y="5217931"/>
                        <a:ext cx="598542" cy="527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7371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9AE06-C78B-D7D1-2344-04BB9105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DB InfraGO | V.IWL 171 | 25.08.2026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059DAF-3329-7AE1-18F9-E6A63AB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>
                <a:solidFill>
                  <a:srgbClr val="000000"/>
                </a:solidFill>
              </a:rPr>
              <a:t>2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9C078-C3D6-D73B-3878-A87EE475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0" y="404813"/>
            <a:ext cx="9432038" cy="647700"/>
          </a:xfrm>
        </p:spPr>
        <p:txBody>
          <a:bodyPr/>
          <a:lstStyle/>
          <a:p>
            <a:r>
              <a:rPr lang="de-DE" dirty="0"/>
              <a:t>NTR </a:t>
            </a:r>
            <a:r>
              <a:rPr lang="de-DE" dirty="0">
                <a:solidFill>
                  <a:schemeClr val="tx1"/>
                </a:solidFill>
              </a:rPr>
              <a:t>für ERTMS/ETCS-Fahrzeugausrüstung</a:t>
            </a:r>
            <a:endParaRPr lang="de-DE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B6F5201B-616B-5917-EBBB-B539A5E21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400517"/>
              </p:ext>
            </p:extLst>
          </p:nvPr>
        </p:nvGraphicFramePr>
        <p:xfrm>
          <a:off x="272350" y="1121304"/>
          <a:ext cx="9954730" cy="5226780"/>
        </p:xfrm>
        <a:graphic>
          <a:graphicData uri="http://schemas.openxmlformats.org/drawingml/2006/table">
            <a:tbl>
              <a:tblPr/>
              <a:tblGrid>
                <a:gridCol w="450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57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1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1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06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06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00631">
                  <a:extLst>
                    <a:ext uri="{9D8B030D-6E8A-4147-A177-3AD203B41FA5}">
                      <a16:colId xmlns:a16="http://schemas.microsoft.com/office/drawing/2014/main" val="290769808"/>
                    </a:ext>
                  </a:extLst>
                </a:gridCol>
                <a:gridCol w="3006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0631">
                  <a:extLst>
                    <a:ext uri="{9D8B030D-6E8A-4147-A177-3AD203B41FA5}">
                      <a16:colId xmlns:a16="http://schemas.microsoft.com/office/drawing/2014/main" val="300158026"/>
                    </a:ext>
                  </a:extLst>
                </a:gridCol>
                <a:gridCol w="501180">
                  <a:extLst>
                    <a:ext uri="{9D8B030D-6E8A-4147-A177-3AD203B41FA5}">
                      <a16:colId xmlns:a16="http://schemas.microsoft.com/office/drawing/2014/main" val="3344456681"/>
                    </a:ext>
                  </a:extLst>
                </a:gridCol>
                <a:gridCol w="506362">
                  <a:extLst>
                    <a:ext uri="{9D8B030D-6E8A-4147-A177-3AD203B41FA5}">
                      <a16:colId xmlns:a16="http://schemas.microsoft.com/office/drawing/2014/main" val="1083152776"/>
                    </a:ext>
                  </a:extLst>
                </a:gridCol>
              </a:tblGrid>
              <a:tr h="2974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Nr.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Titel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Anforderungstext</a:t>
                      </a: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CR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Systemversion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Status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Blue-print</a:t>
                      </a:r>
                    </a:p>
                  </a:txBody>
                  <a:tcPr marL="9525" marR="9525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223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2.1*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2.2 3.0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GSM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R-ETCS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-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Funkmodule (EDOR)</a:t>
                      </a:r>
                      <a:endParaRPr lang="de-DE" sz="10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Eine unterbrechungsfreie Kommunikation muss auch bei einem RBC-RBC-Übergang gewährleistet sein, d. h. die </a:t>
                      </a:r>
                      <a:r>
                        <a:rPr lang="de-DE" sz="10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ERTMS / ETCS-Fahrzeugausrüstung  </a:t>
                      </a:r>
                      <a:r>
                        <a:rPr lang="de-DE" sz="1000" u="non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muss in der Lage sein, gleichzeitig Funkverbindungen mit mindestens zwei verschiedenen RBC herzustellen und zu betreiben.</a:t>
                      </a:r>
                      <a:endParaRPr lang="de-DE" sz="1000" u="none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1184</a:t>
                      </a: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x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x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strike="noStrike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10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Unzulässiges Löschen angekündigter</a:t>
                      </a:r>
                      <a:r>
                        <a:rPr lang="de-DE" sz="1000" baseline="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Levelwechsel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Das ETCS-Fahrzeuggerät darf einen mittels Paket 41 angekündigten Levelwechsel nicht durch einen</a:t>
                      </a:r>
                      <a:r>
                        <a:rPr lang="de-DE" sz="100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mittels Paket 46 </a:t>
                      </a: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kommandierten bedingten Levelwechsel löschen.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800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/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11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(gelöscht, da Anforderung in TNB enthalten)</a:t>
                      </a:r>
                      <a:endParaRPr lang="de-DE" sz="100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baseline="30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strike="sngStrike" kern="1200" baseline="30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3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12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(absichtlich gelöscht)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1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(absichtlich gelöscht)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1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14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Arial"/>
                        </a:rPr>
                        <a:t>(gelöscht, da Anforderung im RINF/ISR enthalten)</a:t>
                      </a:r>
                      <a:endParaRPr kumimoji="0" lang="de-D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i="1" strike="sngStrike" baseline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4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15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Arial"/>
                        </a:rPr>
                        <a:t>(gelöscht, da Anforderung in TNB enthalten)</a:t>
                      </a:r>
                      <a:endParaRPr kumimoji="0" lang="de-D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179388" marR="0" lvl="0" indent="-179388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i="1" u="sng" strike="sng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strike="sng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u="none" strike="sngStrike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966367"/>
                  </a:ext>
                </a:extLst>
              </a:tr>
              <a:tr h="6654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16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RAMS-Anforderungen an das ETCS-Fahrzeuggerät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Die ETCS-Fahrzeugeinrichtung von Fahrzeugen, die auf Strecken mit Level 2 ohne Hauptsignale (Strecken ohne PZB-Ausrüstung) fahren, muss einen MTBF-Wert von 23.000 Stunden erfüllen.</a:t>
                      </a: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-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0" u="none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472251"/>
                  </a:ext>
                </a:extLst>
              </a:tr>
            </a:tbl>
          </a:graphicData>
        </a:graphic>
      </p:graphicFrame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FCB29A61-269F-73ED-1489-EEA11F8B3A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36101"/>
              </p:ext>
            </p:extLst>
          </p:nvPr>
        </p:nvGraphicFramePr>
        <p:xfrm>
          <a:off x="9657606" y="1844824"/>
          <a:ext cx="601220" cy="530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7E92DC26-63F4-DBA6-C92B-9F27ED9106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57606" y="1844824"/>
                        <a:ext cx="601220" cy="5302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168F3B6C-4283-DDF2-4258-77018C048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73031"/>
              </p:ext>
            </p:extLst>
          </p:nvPr>
        </p:nvGraphicFramePr>
        <p:xfrm>
          <a:off x="9678244" y="2769477"/>
          <a:ext cx="622298" cy="548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400" imgH="806400" progId="AcroExch.Document.DC">
                  <p:embed/>
                </p:oleObj>
              </mc:Choice>
              <mc:Fallback>
                <p:oleObj name="Acrobat Document" showAsIcon="1" r:id="rId5" imgW="914400" imgH="806400" progId="AcroExch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02002A03-8B98-91B3-F699-2E34065615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78244" y="2769477"/>
                        <a:ext cx="622298" cy="548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2EA9780D-352F-270B-0586-CDCFE6545F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666982"/>
              </p:ext>
            </p:extLst>
          </p:nvPr>
        </p:nvGraphicFramePr>
        <p:xfrm>
          <a:off x="9676123" y="5769446"/>
          <a:ext cx="622298" cy="548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806400" progId="AcroExch.Document.DC">
                  <p:embed/>
                </p:oleObj>
              </mc:Choice>
              <mc:Fallback>
                <p:oleObj name="Acrobat Document" showAsIcon="1" r:id="rId7" imgW="914400" imgH="806400" progId="AcroExch.Document.DC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520411EA-6DBB-1AA0-6FED-487B054B8A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76123" y="5769446"/>
                        <a:ext cx="622298" cy="548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0149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9AE06-C78B-D7D1-2344-04BB9105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DB InfraGO | V.IWL 171 | 25.08.2026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059DAF-3329-7AE1-18F9-E6A63AB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>
                <a:solidFill>
                  <a:srgbClr val="000000"/>
                </a:solidFill>
              </a:rPr>
              <a:t>3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9C078-C3D6-D73B-3878-A87EE475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0" y="404813"/>
            <a:ext cx="9432038" cy="647700"/>
          </a:xfrm>
        </p:spPr>
        <p:txBody>
          <a:bodyPr/>
          <a:lstStyle/>
          <a:p>
            <a:r>
              <a:rPr lang="de-DE" dirty="0"/>
              <a:t>NTR </a:t>
            </a:r>
            <a:r>
              <a:rPr lang="de-DE" dirty="0">
                <a:solidFill>
                  <a:schemeClr val="tx1"/>
                </a:solidFill>
              </a:rPr>
              <a:t>für ERTMS/ETCS-Fahrzeugausrüstung</a:t>
            </a:r>
            <a:endParaRPr lang="de-DE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1707F3F0-2D8C-164A-6E92-F8D1E76EC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782507"/>
              </p:ext>
            </p:extLst>
          </p:nvPr>
        </p:nvGraphicFramePr>
        <p:xfrm>
          <a:off x="260878" y="1088285"/>
          <a:ext cx="9899305" cy="1951816"/>
        </p:xfrm>
        <a:graphic>
          <a:graphicData uri="http://schemas.openxmlformats.org/drawingml/2006/table">
            <a:tbl>
              <a:tblPr/>
              <a:tblGrid>
                <a:gridCol w="44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06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54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8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82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821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8211">
                  <a:extLst>
                    <a:ext uri="{9D8B030D-6E8A-4147-A177-3AD203B41FA5}">
                      <a16:colId xmlns:a16="http://schemas.microsoft.com/office/drawing/2014/main" val="3079105223"/>
                    </a:ext>
                  </a:extLst>
                </a:gridCol>
                <a:gridCol w="29821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8211">
                  <a:extLst>
                    <a:ext uri="{9D8B030D-6E8A-4147-A177-3AD203B41FA5}">
                      <a16:colId xmlns:a16="http://schemas.microsoft.com/office/drawing/2014/main" val="300158026"/>
                    </a:ext>
                  </a:extLst>
                </a:gridCol>
                <a:gridCol w="521869">
                  <a:extLst>
                    <a:ext uri="{9D8B030D-6E8A-4147-A177-3AD203B41FA5}">
                      <a16:colId xmlns:a16="http://schemas.microsoft.com/office/drawing/2014/main" val="3344456681"/>
                    </a:ext>
                  </a:extLst>
                </a:gridCol>
                <a:gridCol w="502285">
                  <a:extLst>
                    <a:ext uri="{9D8B030D-6E8A-4147-A177-3AD203B41FA5}">
                      <a16:colId xmlns:a16="http://schemas.microsoft.com/office/drawing/2014/main" val="1083152776"/>
                    </a:ext>
                  </a:extLst>
                </a:gridCol>
              </a:tblGrid>
              <a:tr h="32748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Nr.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Titel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Anforderungstext</a:t>
                      </a:r>
                      <a:endParaRPr lang="de-DE" sz="1000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CR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Systemversion</a:t>
                      </a:r>
                      <a:r>
                        <a:rPr lang="de-DE" sz="1000" b="1" kern="1200" baseline="300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Status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Blue-print</a:t>
                      </a:r>
                    </a:p>
                  </a:txBody>
                  <a:tcPr marL="9525" marR="9525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37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2.1*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2.2 3.0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4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17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(gelöscht, da Anforderung der NTR 17 in NTR 19 integriert wurden)</a:t>
                      </a:r>
                      <a:endParaRPr lang="de-DE" sz="1000" strike="noStrike" kern="12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00" b="0" i="0" u="sng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4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18</a:t>
                      </a: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Arial"/>
                        </a:rPr>
                        <a:t>(gelöscht, da Anforderung ab 12.12.21 nicht mehr benötigt wird)</a:t>
                      </a:r>
                      <a:endParaRPr kumimoji="0" lang="de-DE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i="0" strike="sngStrike" kern="1200" noProof="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kern="1200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Arial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1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/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253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9AE06-C78B-D7D1-2344-04BB9105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DB InfraGO | V.IWL 171 | 25.08.2026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059DAF-3329-7AE1-18F9-E6A63AB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>
                <a:solidFill>
                  <a:srgbClr val="000000"/>
                </a:solidFill>
              </a:rPr>
              <a:t>4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9C078-C3D6-D73B-3878-A87EE475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0" y="404813"/>
            <a:ext cx="9432038" cy="647700"/>
          </a:xfrm>
        </p:spPr>
        <p:txBody>
          <a:bodyPr/>
          <a:lstStyle/>
          <a:p>
            <a:r>
              <a:rPr lang="de-DE" dirty="0"/>
              <a:t>NTR </a:t>
            </a:r>
            <a:r>
              <a:rPr lang="de-DE" dirty="0">
                <a:solidFill>
                  <a:schemeClr val="tx1"/>
                </a:solidFill>
              </a:rPr>
              <a:t>für ERTMS/ETCS-Fahrzeugausrüstung</a:t>
            </a:r>
            <a:endParaRPr lang="de-DE" baseline="30000" dirty="0">
              <a:solidFill>
                <a:schemeClr val="tx1"/>
              </a:solidFill>
            </a:endParaRP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5DCCC9EC-EB99-9FF5-7E76-81DD197B9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803669"/>
              </p:ext>
            </p:extLst>
          </p:nvPr>
        </p:nvGraphicFramePr>
        <p:xfrm>
          <a:off x="272350" y="1124744"/>
          <a:ext cx="10012564" cy="5078445"/>
        </p:xfrm>
        <a:graphic>
          <a:graphicData uri="http://schemas.openxmlformats.org/drawingml/2006/table">
            <a:tbl>
              <a:tblPr/>
              <a:tblGrid>
                <a:gridCol w="451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7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79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16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016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9998">
                  <a:extLst>
                    <a:ext uri="{9D8B030D-6E8A-4147-A177-3AD203B41FA5}">
                      <a16:colId xmlns:a16="http://schemas.microsoft.com/office/drawing/2014/main" val="386331252"/>
                    </a:ext>
                  </a:extLst>
                </a:gridCol>
                <a:gridCol w="3016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01673">
                  <a:extLst>
                    <a:ext uri="{9D8B030D-6E8A-4147-A177-3AD203B41FA5}">
                      <a16:colId xmlns:a16="http://schemas.microsoft.com/office/drawing/2014/main" val="300158026"/>
                    </a:ext>
                  </a:extLst>
                </a:gridCol>
                <a:gridCol w="527928">
                  <a:extLst>
                    <a:ext uri="{9D8B030D-6E8A-4147-A177-3AD203B41FA5}">
                      <a16:colId xmlns:a16="http://schemas.microsoft.com/office/drawing/2014/main" val="3344456681"/>
                    </a:ext>
                  </a:extLst>
                </a:gridCol>
                <a:gridCol w="508117">
                  <a:extLst>
                    <a:ext uri="{9D8B030D-6E8A-4147-A177-3AD203B41FA5}">
                      <a16:colId xmlns:a16="http://schemas.microsoft.com/office/drawing/2014/main" val="1083152776"/>
                    </a:ext>
                  </a:extLst>
                </a:gridCol>
              </a:tblGrid>
              <a:tr h="28208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Nr.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Titel</a:t>
                      </a:r>
                      <a:endParaRPr lang="de-DE" sz="1000" noProof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Anforderungstext</a:t>
                      </a:r>
                      <a:endParaRPr lang="de-DE" sz="1000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CR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2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Systemversion</a:t>
                      </a:r>
                      <a:r>
                        <a:rPr lang="de-DE" sz="1000" b="1" kern="1200" baseline="3000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de-DE" sz="1000" b="1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1" noProof="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Status</a:t>
                      </a:r>
                      <a:r>
                        <a:rPr lang="de-DE" sz="1000" b="1" kern="1200" baseline="30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Arial"/>
                        </a:rPr>
                        <a:t>3</a:t>
                      </a:r>
                      <a:endParaRPr lang="de-DE" sz="1000" b="1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Blue-print</a:t>
                      </a:r>
                    </a:p>
                  </a:txBody>
                  <a:tcPr marL="9525" marR="9525" marT="46990" marB="4699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569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1.0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1.1</a:t>
                      </a:r>
                      <a:endParaRPr lang="de-DE" sz="1000" b="1" noProof="0" dirty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Arial"/>
                        </a:rPr>
                        <a:t>2.0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2.1*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2.1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2.2</a:t>
                      </a:r>
                    </a:p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1" noProof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3.0</a:t>
                      </a: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525" marR="9525" marT="46990" marB="4699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32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19</a:t>
                      </a:r>
                    </a:p>
                  </a:txBody>
                  <a:tcPr marL="80990" marR="80990" marT="42206" marB="42206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Zurücksetzen des Vertrauensintervalls ohne Linking-Information und Verarbeiten von richtungs-bezogenen Informationen aus </a:t>
                      </a:r>
                      <a:r>
                        <a:rPr lang="de-DE" sz="10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Balisengruppen</a:t>
                      </a: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die als </a:t>
                      </a:r>
                      <a:r>
                        <a:rPr lang="de-DE" sz="10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ungelinkt</a:t>
                      </a: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markiert sind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Die Anforderungen gelten nur für die im beigefügten </a:t>
                      </a:r>
                      <a:r>
                        <a:rPr lang="de-DE" sz="10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Blueprint</a:t>
                      </a:r>
                      <a:r>
                        <a:rPr lang="de-DE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 in Zeile „</a:t>
                      </a:r>
                      <a:r>
                        <a:rPr lang="de-DE" sz="10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Application</a:t>
                      </a:r>
                      <a:r>
                        <a:rPr lang="de-DE" sz="10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/>
                        </a:rPr>
                        <a:t>“ genannten L1LS-Strecken:</a:t>
                      </a:r>
                    </a:p>
                    <a:p>
                      <a:pPr marL="228600" lvl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 typeface="+mj-lt"/>
                        <a:buAutoNum type="arabicParenR"/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Fahrzeuge, die Strecken, die in dieser NTR in der Zeile „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Application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“ genannt sind, in ETCS L1 befahren werden, müssen die im EECT verabschiedete Lösung „Solution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for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CR1313&amp;1370“ implementiert haben.</a:t>
                      </a:r>
                    </a:p>
                    <a:p>
                      <a:pPr marL="228600" lvl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Font typeface="+mj-lt"/>
                        <a:buAutoNum type="arabicParenR"/>
                      </a:pP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Das ETCS-Fahrzeuggerät muss Richtungsinformationen von als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ungelinkt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markierten </a:t>
                      </a:r>
                      <a:r>
                        <a:rPr lang="de-DE" sz="1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Balisengruppen</a:t>
                      </a:r>
                      <a:r>
                        <a:rPr lang="de-DE" sz="1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 (gem. Subset-026, 3.4.1.1) auch dann verarbeiten, wenn die Position des Fahrzeuges nicht bekannt ist.</a:t>
                      </a:r>
                      <a:endParaRPr lang="de-DE" sz="100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1370</a:t>
                      </a:r>
                    </a:p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1313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strike="sng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59685"/>
                  </a:ext>
                </a:extLst>
              </a:tr>
              <a:tr h="2907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20</a:t>
                      </a:r>
                    </a:p>
                  </a:txBody>
                  <a:tcPr marL="80990" marR="80990" marT="42206" marB="42206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(absichtlich gelöscht)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kern="1200" noProof="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00" b="0" i="0" u="sng" strike="sng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de-DE" sz="1000" strike="sngStrike" noProof="0" dirty="0">
                        <a:solidFill>
                          <a:srgbClr val="FF0000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90170" marR="90170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5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21</a:t>
                      </a:r>
                    </a:p>
                  </a:txBody>
                  <a:tcPr marL="80990" marR="80990" marT="42206" marB="42206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Anforderungen an Fahrzeuge mit Cold Movement </a:t>
                      </a:r>
                      <a:r>
                        <a:rPr lang="de-DE" sz="1000" kern="1200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Detector</a:t>
                      </a: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(CMD)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Das ETCS-Fahrzeuggerät muss die entsprechende Information eines CMD, dass ein Fahrzeug in der ETCS-Betriebsart NP bewegt worden ist, so lange speichern, bis die Zugposition auf andere Weise als durch einen CMD validiert worden ist.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1301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--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DB Office"/>
                        </a:defRPr>
                      </a:lvl9pPr>
                    </a:lstStyle>
                    <a:p>
                      <a:pPr algn="ctr"/>
                      <a:r>
                        <a:rPr lang="de-DE" sz="1000" b="0" noProof="0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Times New Roman"/>
                        </a:rPr>
                        <a:t> </a:t>
                      </a: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4584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22</a:t>
                      </a:r>
                    </a:p>
                  </a:txBody>
                  <a:tcPr marL="80990" marR="80990" marT="42206" marB="42206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Bewertung von zwei Paketen 66 mit gleicher NID_TSR und vorgegebener Gültigkeitsrichtung „nominal“ und “reverse“ aus derselben </a:t>
                      </a:r>
                      <a:r>
                        <a:rPr lang="de-DE" sz="10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Balisengruppe</a:t>
                      </a: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, bestehend aus einer Balise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Zwei Pakete 66 mit gleicher NID_TSR aus einer </a:t>
                      </a:r>
                      <a:r>
                        <a:rPr lang="de-DE" sz="100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Balisengruppe</a:t>
                      </a: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bestehend aus einer Balise und unterschiedlicher Gültigkeitsrichtung Q_DIR = 0 (reverse) und Q_DIR = 1 (nominal) dürfen nicht als gleichwertig zu Q_DIR = 2 (beide Richtungen) bei unbekannter Fahrtrichtung (ohne wirksames Linking) vom ETCS-Fahrzeuggerät ausgewertet werden.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80990" marR="8099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64450" marR="64450" marT="42206" marB="4220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b="1" strike="noStrike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x</a:t>
                      </a:r>
                    </a:p>
                  </a:txBody>
                  <a:tcPr marL="71755" marR="71755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de-DE" sz="10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N</a:t>
                      </a:r>
                    </a:p>
                  </a:txBody>
                  <a:tcPr marL="90170" marR="90170" marT="46990" marB="4699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000" b="0" noProof="0" dirty="0">
                        <a:solidFill>
                          <a:srgbClr val="000000"/>
                        </a:solidFill>
                        <a:effectLst/>
                        <a:latin typeface="+mj-lt"/>
                        <a:cs typeface="Times New Roman"/>
                      </a:endParaRPr>
                    </a:p>
                  </a:txBody>
                  <a:tcPr marL="71755" marR="71755" marT="46990" marB="4699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83741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705F87FD-79AF-DEDE-5245-ABFD13BEA5DF}"/>
              </a:ext>
            </a:extLst>
          </p:cNvPr>
          <p:cNvSpPr txBox="1"/>
          <p:nvPr/>
        </p:nvSpPr>
        <p:spPr>
          <a:xfrm>
            <a:off x="10284914" y="4998147"/>
            <a:ext cx="29286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C20659E7-CBF5-684A-A97C-88127A1853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646749"/>
              </p:ext>
            </p:extLst>
          </p:nvPr>
        </p:nvGraphicFramePr>
        <p:xfrm>
          <a:off x="9711528" y="4365104"/>
          <a:ext cx="622298" cy="548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3" imgW="914400" imgH="806400" progId="AcroExch.Document.DC">
                  <p:embed/>
                </p:oleObj>
              </mc:Choice>
              <mc:Fallback>
                <p:oleObj name="Acrobat Document" showAsIcon="1" r:id="rId3" imgW="914400" imgH="806400" progId="AcroExch.Document.DC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7ADF8885-AE89-31DB-7B20-4FE45453FF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1528" y="4365104"/>
                        <a:ext cx="622298" cy="5488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C0961430-8F06-8030-BDEB-484C44D30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371118"/>
              </p:ext>
            </p:extLst>
          </p:nvPr>
        </p:nvGraphicFramePr>
        <p:xfrm>
          <a:off x="9711528" y="2072060"/>
          <a:ext cx="622293" cy="54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5" imgW="914597" imgH="806311" progId="AcroExch.Document.DC">
                  <p:embed/>
                </p:oleObj>
              </mc:Choice>
              <mc:Fallback>
                <p:oleObj name="Acrobat Document" showAsIcon="1" r:id="rId5" imgW="914597" imgH="806311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11528" y="2072060"/>
                        <a:ext cx="622293" cy="548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>
            <a:extLst>
              <a:ext uri="{FF2B5EF4-FFF2-40B4-BE49-F238E27FC236}">
                <a16:creationId xmlns:a16="http://schemas.microsoft.com/office/drawing/2014/main" id="{B3C2D4D1-1FA1-1626-DB4D-EA5780B143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282677"/>
              </p:ext>
            </p:extLst>
          </p:nvPr>
        </p:nvGraphicFramePr>
        <p:xfrm>
          <a:off x="9736047" y="5176116"/>
          <a:ext cx="573631" cy="505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showAsIcon="1" r:id="rId7" imgW="914400" imgH="806585" progId="AcroExch.Document.DC">
                  <p:embed/>
                </p:oleObj>
              </mc:Choice>
              <mc:Fallback>
                <p:oleObj name="Acrobat Document" showAsIcon="1" r:id="rId7" imgW="914400" imgH="806585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36047" y="5176116"/>
                        <a:ext cx="573631" cy="5059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hlinkClick r:id="" action="ppaction://ole?verb=0"/>
            <a:extLst>
              <a:ext uri="{FF2B5EF4-FFF2-40B4-BE49-F238E27FC236}">
                <a16:creationId xmlns:a16="http://schemas.microsoft.com/office/drawing/2014/main" id="{5E778CE3-21AA-C6C6-9AB0-A8216F4F02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7123488"/>
              </p:ext>
            </p:extLst>
          </p:nvPr>
        </p:nvGraphicFramePr>
        <p:xfrm>
          <a:off x="9771325" y="5676643"/>
          <a:ext cx="622293" cy="548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showAsIcon="1" r:id="rId9" imgW="914400" imgH="806585" progId="PowerPoint.Show.12">
                  <p:embed/>
                </p:oleObj>
              </mc:Choice>
              <mc:Fallback>
                <p:oleObj name="Presentation" showAsIcon="1" r:id="rId9" imgW="914400" imgH="80658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771325" y="5676643"/>
                        <a:ext cx="622293" cy="548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472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A9AE06-C78B-D7D1-2344-04BB91055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DB InfraGO | V.IWL 171 | 25.08.2026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C059DAF-3329-7AE1-18F9-E6A63AB71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9F7D-0C28-4C21-AA99-7C67E34F632A}" type="slidenum">
              <a:rPr lang="de-DE" smtClean="0">
                <a:solidFill>
                  <a:srgbClr val="000000"/>
                </a:solidFill>
              </a:rPr>
              <a:t>5</a:t>
            </a:fld>
            <a:endParaRPr lang="de-DE">
              <a:solidFill>
                <a:srgbClr val="000000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E79C078-C3D6-D73B-3878-A87EE4755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350" y="404813"/>
            <a:ext cx="9432038" cy="647700"/>
          </a:xfrm>
        </p:spPr>
        <p:txBody>
          <a:bodyPr/>
          <a:lstStyle/>
          <a:p>
            <a:r>
              <a:rPr lang="de-DE" dirty="0"/>
              <a:t>NTR </a:t>
            </a:r>
            <a:r>
              <a:rPr lang="de-DE" dirty="0">
                <a:solidFill>
                  <a:schemeClr val="tx1"/>
                </a:solidFill>
              </a:rPr>
              <a:t>für ERTMS/ETCS-Fahrzeugausrüstung</a:t>
            </a:r>
            <a:endParaRPr lang="de-DE" baseline="30000" dirty="0">
              <a:solidFill>
                <a:schemeClr val="tx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A363A46-A35D-C1BA-E2A3-3BB256C8449C}"/>
              </a:ext>
            </a:extLst>
          </p:cNvPr>
          <p:cNvSpPr txBox="1"/>
          <p:nvPr/>
        </p:nvSpPr>
        <p:spPr>
          <a:xfrm>
            <a:off x="272350" y="1052513"/>
            <a:ext cx="928800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ts val="300"/>
              </a:spcAft>
              <a:tabLst>
                <a:tab pos="92075" algn="l"/>
                <a:tab pos="9415463" algn="l"/>
              </a:tabLst>
            </a:pPr>
            <a:r>
              <a:rPr lang="de-DE" sz="1000" b="1" dirty="0">
                <a:solidFill>
                  <a:srgbClr val="000000"/>
                </a:solidFill>
                <a:latin typeface="DB Office" pitchFamily="34" charset="0"/>
              </a:rPr>
              <a:t>Legende:</a:t>
            </a:r>
          </a:p>
          <a:p>
            <a:pPr marL="179388" indent="-179388" eaLnBrk="0" fontAlgn="base" hangingPunct="0">
              <a:spcBef>
                <a:spcPct val="0"/>
              </a:spcBef>
              <a:spcAft>
                <a:spcPts val="600"/>
              </a:spcAft>
              <a:tabLst>
                <a:tab pos="179388" algn="l"/>
                <a:tab pos="9415463" algn="l"/>
              </a:tabLst>
            </a:pPr>
            <a:r>
              <a:rPr lang="de-DE" sz="1000" baseline="30000" dirty="0">
                <a:solidFill>
                  <a:srgbClr val="000000"/>
                </a:solidFill>
                <a:latin typeface="DB Office" pitchFamily="34" charset="0"/>
              </a:rPr>
              <a:t>1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:	Mit Inkrafttreten der Verordnung (EU) 2023/XXX (TSI ZZS 2023) und Einführung der 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“Single Set of Specification” 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werden die bisher existierenden Spezifikationsgruppen #1, #2 und #3 gelöscht. Nur die SV 2.1 wird, wie die neue Systemversion (SV) 2.2, durch den „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Reduced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Envelope“ in Appendix G bzw. 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Subset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153 beschrieben. </a:t>
            </a:r>
          </a:p>
          <a:p>
            <a:pPr marL="179388" indent="3175" eaLnBrk="0" fontAlgn="base" hangingPunct="0">
              <a:spcBef>
                <a:spcPct val="0"/>
              </a:spcBef>
              <a:tabLst>
                <a:tab pos="179388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Im Sinne der TSI ZZS sind die folgenden </a:t>
            </a:r>
            <a:r>
              <a:rPr lang="de-DE" sz="1000" dirty="0">
                <a:latin typeface="DB Office" pitchFamily="34" charset="0"/>
              </a:rPr>
              <a:t>Systemversionen und Baselines 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aufgeführt und als Beispiel ist jeweils die Version für 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Subset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026 genannt:</a:t>
            </a:r>
          </a:p>
          <a:p>
            <a:pPr marL="357188" indent="-174625" eaLnBrk="0" fontAlgn="base" hangingPunct="0"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SV 1.0/1.1 entspricht der Spezifikationsgruppe 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#1 (ETCS Baseline 2 und GSM-R Baseline 1): „2.3.0d“ (= Subset 026 Version 2.3.0 </a:t>
            </a:r>
            <a:r>
              <a:rPr lang="en-US" sz="1000" dirty="0" err="1">
                <a:solidFill>
                  <a:srgbClr val="000000"/>
                </a:solidFill>
                <a:latin typeface="DB Office" pitchFamily="34" charset="0"/>
              </a:rPr>
              <a:t>mit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 Subset 108 Version1.2.0)</a:t>
            </a:r>
          </a:p>
          <a:p>
            <a:pPr marL="357188" indent="-174625" eaLnBrk="0" fontAlgn="base" hangingPunct="0">
              <a:spcBef>
                <a:spcPct val="0"/>
              </a:spcBef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SV 2.0 entspricht der Spezifikationsgruppe #2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 (ETCS Baseline 3 Maintenance Release 1 (MR1) und GSM-R Baseline 1): „3.4.0“ </a:t>
            </a:r>
          </a:p>
          <a:p>
            <a:pPr marL="357188" indent="-174625" eaLnBrk="0" fontAlgn="base" hangingPunct="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SV 2.1* entspricht der Spezifikationsgruppe #3 (ETCS Baseline 3 Release 2 (R2) und GSM-R Baseline 1): „3.6.0“ </a:t>
            </a:r>
          </a:p>
          <a:p>
            <a:pPr marL="357188" indent="-174625" eaLnBrk="0" fontAlgn="base" hangingPunct="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SV 2.1 entspricht der ETCS Baseline 4 + 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Subset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153 (V2.2 + V3.0) + Error Corrections (ETCS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 Baseline 4 Release 1; Railway Mobile Radio: GSM-R Baseline 1 Maintenance Release 1 + FRMCS Baseline 0; ATO Baseline 1 Release 1): “4.0.0”</a:t>
            </a:r>
          </a:p>
          <a:p>
            <a:pPr marL="357188" indent="-174625" eaLnBrk="0" fontAlgn="base" hangingPunct="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SV 2.2 </a:t>
            </a:r>
            <a:r>
              <a:rPr lang="en-US" sz="1000" dirty="0" err="1">
                <a:solidFill>
                  <a:srgbClr val="000000"/>
                </a:solidFill>
                <a:latin typeface="DB Office" pitchFamily="34" charset="0"/>
              </a:rPr>
              <a:t>entspricht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 der ETCS Baseline 4 + Subset 153 (V3.0) + Error Corrections (ETCS Baseline 4 Release 1; Railway Mobile Radio: GSM-R Baseline 1 Maintenance Release 1 + FRMCS Baseline 0; ATO Baseline 1 Release 1): “4.0.0”</a:t>
            </a:r>
          </a:p>
          <a:p>
            <a:pPr marL="357188" indent="-174625" eaLnBrk="0" fontAlgn="base" hangingPunct="0">
              <a:spcBef>
                <a:spcPct val="0"/>
              </a:spcBef>
              <a:spcAft>
                <a:spcPts val="300"/>
              </a:spcAft>
              <a:buFont typeface="Symbol" panose="05050102010706020507" pitchFamily="18" charset="2"/>
              <a:buChar char="-"/>
              <a:tabLst>
                <a:tab pos="179388" algn="l"/>
                <a:tab pos="9415463" algn="l"/>
              </a:tabLst>
            </a:pP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SV 3.0 </a:t>
            </a:r>
            <a:r>
              <a:rPr lang="en-US" sz="1000" dirty="0" err="1">
                <a:solidFill>
                  <a:srgbClr val="000000"/>
                </a:solidFill>
                <a:latin typeface="DB Office" pitchFamily="34" charset="0"/>
              </a:rPr>
              <a:t>entspricht</a:t>
            </a:r>
            <a:r>
              <a:rPr lang="en-US" sz="1000" dirty="0">
                <a:solidFill>
                  <a:srgbClr val="000000"/>
                </a:solidFill>
                <a:latin typeface="DB Office" pitchFamily="34" charset="0"/>
              </a:rPr>
              <a:t> der ETCS Baseline 4 (ETCS Baseline 4 Release 1; Railway Mobile Radio: GSM-R Baseline 1 Maintenance Release 1 + FRMCS Baseline 0; ATO Baseline 1 Release 1): “4.0.0”</a:t>
            </a:r>
          </a:p>
          <a:p>
            <a:pPr marL="182563" indent="-182563" eaLnBrk="0" fontAlgn="base" hangingPunct="0">
              <a:spcBef>
                <a:spcPct val="0"/>
              </a:spcBef>
              <a:spcAft>
                <a:spcPts val="300"/>
              </a:spcAft>
              <a:tabLst>
                <a:tab pos="444500" algn="l"/>
                <a:tab pos="9415463" algn="l"/>
              </a:tabLst>
            </a:pPr>
            <a:r>
              <a:rPr lang="de-DE" sz="1000" baseline="30000" dirty="0">
                <a:solidFill>
                  <a:srgbClr val="000000"/>
                </a:solidFill>
                <a:latin typeface="DB Office" pitchFamily="34" charset="0"/>
              </a:rPr>
              <a:t>2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:   CR = „Change Request“, aus der ERA CR Datenbank (CR enthält ggf. weiter Punkte, die nicht den NTR betreffen)</a:t>
            </a:r>
          </a:p>
          <a:p>
            <a:pPr marL="177800" indent="-177800" eaLnBrk="0" fontAlgn="base" hangingPunct="0">
              <a:spcAft>
                <a:spcPts val="300"/>
              </a:spcAft>
              <a:tabLst>
                <a:tab pos="177800" algn="l"/>
                <a:tab pos="9415463" algn="l"/>
              </a:tabLst>
            </a:pPr>
            <a:r>
              <a:rPr lang="de-DE" sz="1000" baseline="30000" dirty="0">
                <a:solidFill>
                  <a:srgbClr val="000000"/>
                </a:solidFill>
                <a:latin typeface="DB Office" pitchFamily="34" charset="0"/>
              </a:rPr>
              <a:t>3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:	E (Entwurf der NTR-Spiegelgruppe (DB Netz intern)), A (Abgestimmt mit dem deutschen Bahnsektor), N (Notifiziert 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ggü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. der ERA)</a:t>
            </a:r>
          </a:p>
          <a:p>
            <a:pPr marL="177800" indent="-177800" eaLnBrk="0" fontAlgn="base" hangingPunct="0">
              <a:spcAft>
                <a:spcPts val="300"/>
              </a:spcAft>
              <a:tabLst>
                <a:tab pos="177800" algn="l"/>
                <a:tab pos="9415463" algn="l"/>
              </a:tabLst>
            </a:pPr>
            <a:r>
              <a:rPr lang="de-DE" sz="1000" baseline="30000" dirty="0">
                <a:solidFill>
                  <a:srgbClr val="000000"/>
                </a:solidFill>
                <a:latin typeface="DB Office" pitchFamily="34" charset="0"/>
              </a:rPr>
              <a:t>4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:	CR-Klassifizierung nach Subset 108 Version 1.2.0: „not 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applicable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“ (</a:t>
            </a:r>
            <a:r>
              <a:rPr lang="de-DE" sz="1000" dirty="0" err="1">
                <a:solidFill>
                  <a:srgbClr val="000000"/>
                </a:solidFill>
                <a:latin typeface="DB Office" pitchFamily="34" charset="0"/>
              </a:rPr>
              <a:t>beyond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2.3.0</a:t>
            </a:r>
            <a:r>
              <a:rPr lang="de-DE" sz="1000" dirty="0">
                <a:latin typeface="DB Office" pitchFamily="34" charset="0"/>
              </a:rPr>
              <a:t>, SV 1.0)</a:t>
            </a:r>
          </a:p>
          <a:p>
            <a:pPr marL="177800" indent="-177800" eaLnBrk="0" fontAlgn="base" hangingPunct="0">
              <a:spcAft>
                <a:spcPts val="300"/>
              </a:spcAft>
              <a:tabLst>
                <a:tab pos="177800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-:	Für den NTR gibt es keinen entsprechenden CR</a:t>
            </a:r>
          </a:p>
          <a:p>
            <a:pPr marL="177800" indent="-177800" eaLnBrk="0" fontAlgn="base" hangingPunct="0">
              <a:spcAft>
                <a:spcPts val="300"/>
              </a:spcAft>
              <a:tabLst>
                <a:tab pos="177800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x:	NTR ist in dieser Baseline umzusetzen, da eine entsprechende Anforderung in der Spezifikation fehlt</a:t>
            </a:r>
          </a:p>
          <a:p>
            <a:pPr marL="177800" indent="-177800" eaLnBrk="0" fontAlgn="base" hangingPunct="0">
              <a:spcAft>
                <a:spcPts val="300"/>
              </a:spcAft>
              <a:tabLst>
                <a:tab pos="177800" algn="l"/>
                <a:tab pos="9415463" algn="l"/>
              </a:tabLst>
            </a:pP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--:	NTR ist für diese Baseline </a:t>
            </a:r>
            <a:r>
              <a:rPr lang="de-DE" sz="1000" u="sng" dirty="0">
                <a:solidFill>
                  <a:srgbClr val="000000"/>
                </a:solidFill>
                <a:latin typeface="DB Office" pitchFamily="34" charset="0"/>
              </a:rPr>
              <a:t>nicht</a:t>
            </a:r>
            <a:r>
              <a:rPr lang="de-DE" sz="1000" dirty="0">
                <a:solidFill>
                  <a:srgbClr val="000000"/>
                </a:solidFill>
                <a:latin typeface="DB Office" pitchFamily="34" charset="0"/>
              </a:rPr>
              <a:t> relevant, da eine entsprechende Anforderung in der Spezifikation enthalten ist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BB85D85-75F4-9B42-B00D-D1151FCC20A0}"/>
              </a:ext>
            </a:extLst>
          </p:cNvPr>
          <p:cNvSpPr txBox="1"/>
          <p:nvPr/>
        </p:nvSpPr>
        <p:spPr>
          <a:xfrm>
            <a:off x="9840416" y="1844824"/>
            <a:ext cx="292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  <a:p>
            <a:pPr eaLnBrk="0" fontAlgn="base" hangingPunct="0">
              <a:spcAft>
                <a:spcPct val="0"/>
              </a:spcAft>
            </a:pPr>
            <a:r>
              <a:rPr lang="de-DE" sz="1100" dirty="0">
                <a:solidFill>
                  <a:srgbClr val="000000"/>
                </a:solidFill>
                <a:latin typeface="DB Office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5701384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ASYMASTER" val="DB 16_9"/>
</p:tagLst>
</file>

<file path=ppt/theme/theme1.xml><?xml version="1.0" encoding="utf-8"?>
<a:theme xmlns:a="http://schemas.openxmlformats.org/drawingml/2006/main" name="DB">
  <a:themeElements>
    <a:clrScheme name="DB Farben">
      <a:dk1>
        <a:sysClr val="windowText" lastClr="000000"/>
      </a:dk1>
      <a:lt1>
        <a:sysClr val="window" lastClr="FFFFFF"/>
      </a:lt1>
      <a:dk2>
        <a:srgbClr val="000000"/>
      </a:dk2>
      <a:lt2>
        <a:srgbClr val="878C96"/>
      </a:lt2>
      <a:accent1>
        <a:srgbClr val="D7DCE1"/>
      </a:accent1>
      <a:accent2>
        <a:srgbClr val="EC0016"/>
      </a:accent2>
      <a:accent3>
        <a:srgbClr val="F0F3F5"/>
      </a:accent3>
      <a:accent4>
        <a:srgbClr val="AFB4BB"/>
      </a:accent4>
      <a:accent5>
        <a:srgbClr val="3C414B"/>
      </a:accent5>
      <a:accent6>
        <a:srgbClr val="F0F3F5"/>
      </a:accent6>
      <a:hlink>
        <a:srgbClr val="3C414B"/>
      </a:hlink>
      <a:folHlink>
        <a:srgbClr val="878C96"/>
      </a:folHlink>
    </a:clrScheme>
    <a:fontScheme name="Benutzerdefiniert 104">
      <a:majorFont>
        <a:latin typeface="DB Head Black"/>
        <a:ea typeface=""/>
        <a:cs typeface=""/>
      </a:majorFont>
      <a:minorFont>
        <a:latin typeface="DB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lIns="72000" tIns="72000" rIns="72000" bIns="72000" rtlCol="0" anchor="ctr"/>
      <a:lstStyle>
        <a:defPPr algn="ctr">
          <a:buClr>
            <a:schemeClr val="accent2"/>
          </a:buClr>
          <a:defRPr sz="16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AFB4BB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marL="180975" indent="-180975" algn="l">
          <a:buClr>
            <a:schemeClr val="accent2"/>
          </a:buClr>
          <a:buFont typeface="DB Sans" panose="020B0502050202020204" pitchFamily="34" charset="0"/>
          <a:buChar char="‒"/>
          <a:defRPr sz="1600" dirty="0" err="1" smtClean="0"/>
        </a:defPPr>
      </a:lstStyle>
    </a:txDef>
  </a:objectDefaults>
  <a:extraClrSchemeLst/>
  <a:custClrLst>
    <a:custClr name="Yellow 700">
      <a:srgbClr val="FF9B00"/>
    </a:custClr>
    <a:custClr name="Orange 700">
      <a:srgbClr val="C05E00"/>
    </a:custClr>
    <a:custClr name="Red 700">
      <a:srgbClr val="9B000E"/>
    </a:custClr>
    <a:custClr name="Burgundy 700">
      <a:srgbClr val="641E32"/>
    </a:custClr>
    <a:custClr name="Pink 700">
      <a:srgbClr val="B80065"/>
    </a:custClr>
    <a:custClr name="Violett 700">
      <a:srgbClr val="581D70"/>
    </a:custClr>
    <a:custClr name="Blue 700">
      <a:srgbClr val="0A1E6E"/>
    </a:custClr>
    <a:custClr name="Cyan 700">
      <a:srgbClr val="006A96"/>
    </a:custClr>
    <a:custClr name="Turquiose 700">
      <a:srgbClr val="006E6B"/>
    </a:custClr>
    <a:custClr name="Green 700">
      <a:srgbClr val="165C27"/>
    </a:custClr>
    <a:custClr name="Yellow 500">
      <a:srgbClr val="FFD800"/>
    </a:custClr>
    <a:custClr name="Orange 500">
      <a:srgbClr val="F39200"/>
    </a:custClr>
    <a:custClr name="Red 500">
      <a:srgbClr val="EC0016"/>
    </a:custClr>
    <a:custClr name="Burgundy 500">
      <a:srgbClr val="A9455D"/>
    </a:custClr>
    <a:custClr name="Pink 500">
      <a:srgbClr val="E93E8F"/>
    </a:custClr>
    <a:custClr name="Violett 500">
      <a:srgbClr val="814997"/>
    </a:custClr>
    <a:custClr name="Blue 500">
      <a:srgbClr val="1455C0"/>
    </a:custClr>
    <a:custClr name="Cyan 500">
      <a:srgbClr val="309FD1"/>
    </a:custClr>
    <a:custClr name="Turquiose 500">
      <a:srgbClr val="00A099"/>
    </a:custClr>
    <a:custClr name="Green 500">
      <a:srgbClr val="408335"/>
    </a:custClr>
    <a:custClr name="Yellow 300">
      <a:srgbClr val="FFF876"/>
    </a:custClr>
    <a:custClr name="Orange 300">
      <a:srgbClr val="FACA7F"/>
    </a:custClr>
    <a:custClr name="Red 300">
      <a:srgbClr val="FA9090"/>
    </a:custClr>
    <a:custClr name="Burgundy 300">
      <a:srgbClr val="DA9AA8"/>
    </a:custClr>
    <a:custClr name="Pink 300">
      <a:srgbClr val="F4AECE"/>
    </a:custClr>
    <a:custClr name="Violett 300">
      <a:srgbClr val="C2A1C7"/>
    </a:custClr>
    <a:custClr name="Blue 300">
      <a:srgbClr val="73AEF4"/>
    </a:custClr>
    <a:custClr name="Cyan 300">
      <a:srgbClr val="84CFEF"/>
    </a:custClr>
    <a:custClr name="Turquiose 300">
      <a:srgbClr val="83CACA"/>
    </a:custClr>
    <a:custClr name="Green 300">
      <a:srgbClr val="8CBC80"/>
    </a:custClr>
    <a:custClr name="Yellow 100">
      <a:srgbClr val="FFFFDC"/>
    </a:custClr>
    <a:custClr name="Orange 100">
      <a:srgbClr val="FFF4D8"/>
    </a:custClr>
    <a:custClr name="Red 100">
      <a:srgbClr val="FEE6E6"/>
    </a:custClr>
    <a:custClr name="Burgundy 100">
      <a:srgbClr val="F4E8ED"/>
    </a:custClr>
    <a:custClr name="Pink 100">
      <a:srgbClr val="FDEEF8"/>
    </a:custClr>
    <a:custClr name="Violett 100">
      <a:srgbClr val="F4EEFA"/>
    </a:custClr>
    <a:custClr name="Blue 100">
      <a:srgbClr val="E0EFFB"/>
    </a:custClr>
    <a:custClr name="Cyan 100">
      <a:srgbClr val="E5FAFF"/>
    </a:custClr>
    <a:custClr name="Turquiose 100">
      <a:srgbClr val="E3F5F4"/>
    </a:custClr>
    <a:custClr name="Green 100">
      <a:srgbClr val="E2F3E5"/>
    </a:custClr>
    <a:custClr name="Light Green 700">
      <a:srgbClr val="44741A"/>
    </a:custClr>
    <a:custClr name="Light Green 500">
      <a:srgbClr val="63A615"/>
    </a:custClr>
    <a:custClr name="Light Green 300">
      <a:srgbClr val="9FD45F"/>
    </a:custClr>
    <a:custClr name="Light Green 100">
      <a:srgbClr val="EBF7DD"/>
    </a:custClr>
    <a:custClr name="Warm Grey 700">
      <a:srgbClr val="4F4B41"/>
    </a:custClr>
    <a:custClr name="Warm Grey 500">
      <a:srgbClr val="858379"/>
    </a:custClr>
    <a:custClr name="Warm Grey 300">
      <a:srgbClr val="BCBBB2"/>
    </a:custClr>
    <a:custClr name="Warm Grey 100">
      <a:srgbClr val="F5F4F1"/>
    </a:custClr>
    <a:custClr name="Black">
      <a:srgbClr val="000000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 InfraGO_16_9.potx" id="{310831BD-FD71-4462-A594-F0DED819FC87}" vid="{35EED400-FD79-40CB-A6F9-06F5F9CC2C5D}"/>
    </a:ext>
  </a:extLst>
</a:theme>
</file>

<file path=ppt/theme/theme2.xml><?xml version="1.0" encoding="utf-8"?>
<a:theme xmlns:a="http://schemas.openxmlformats.org/drawingml/2006/main" name="Office">
  <a:themeElements>
    <a:clrScheme name="DB KONZERN 2022">
      <a:dk1>
        <a:sysClr val="windowText" lastClr="000000"/>
      </a:dk1>
      <a:lt1>
        <a:sysClr val="window" lastClr="FFFFFF"/>
      </a:lt1>
      <a:dk2>
        <a:srgbClr val="000000"/>
      </a:dk2>
      <a:lt2>
        <a:srgbClr val="878C96"/>
      </a:lt2>
      <a:accent1>
        <a:srgbClr val="D7DCE1"/>
      </a:accent1>
      <a:accent2>
        <a:srgbClr val="EC0016"/>
      </a:accent2>
      <a:accent3>
        <a:srgbClr val="F0F3F5"/>
      </a:accent3>
      <a:accent4>
        <a:srgbClr val="AFB4BB"/>
      </a:accent4>
      <a:accent5>
        <a:srgbClr val="3C414B"/>
      </a:accent5>
      <a:accent6>
        <a:srgbClr val="F0F3F5"/>
      </a:accent6>
      <a:hlink>
        <a:srgbClr val="3C414B"/>
      </a:hlink>
      <a:folHlink>
        <a:srgbClr val="878C96"/>
      </a:folHlink>
    </a:clrScheme>
    <a:fontScheme name="DB KONZERN 2022">
      <a:majorFont>
        <a:latin typeface="DB Head Black"/>
        <a:ea typeface=""/>
        <a:cs typeface=""/>
      </a:majorFont>
      <a:minorFont>
        <a:latin typeface="DB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DB KONZERN 2022">
      <a:dk1>
        <a:sysClr val="windowText" lastClr="000000"/>
      </a:dk1>
      <a:lt1>
        <a:sysClr val="window" lastClr="FFFFFF"/>
      </a:lt1>
      <a:dk2>
        <a:srgbClr val="000000"/>
      </a:dk2>
      <a:lt2>
        <a:srgbClr val="878C96"/>
      </a:lt2>
      <a:accent1>
        <a:srgbClr val="D7DCE1"/>
      </a:accent1>
      <a:accent2>
        <a:srgbClr val="EC0016"/>
      </a:accent2>
      <a:accent3>
        <a:srgbClr val="F0F3F5"/>
      </a:accent3>
      <a:accent4>
        <a:srgbClr val="AFB4BB"/>
      </a:accent4>
      <a:accent5>
        <a:srgbClr val="3C414B"/>
      </a:accent5>
      <a:accent6>
        <a:srgbClr val="F0F3F5"/>
      </a:accent6>
      <a:hlink>
        <a:srgbClr val="3C414B"/>
      </a:hlink>
      <a:folHlink>
        <a:srgbClr val="878C96"/>
      </a:folHlink>
    </a:clrScheme>
    <a:fontScheme name="DB KONZERN 2022">
      <a:majorFont>
        <a:latin typeface="DB Head Black"/>
        <a:ea typeface=""/>
        <a:cs typeface=""/>
      </a:majorFont>
      <a:minorFont>
        <a:latin typeface="DB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DB InfraGO_16_9</Template>
  <TotalTime>0</TotalTime>
  <Words>1248</Words>
  <Application>Microsoft Office PowerPoint</Application>
  <PresentationFormat>Breitbild</PresentationFormat>
  <Paragraphs>226</Paragraphs>
  <Slides>5</Slides>
  <Notes>5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5</vt:i4>
      </vt:variant>
    </vt:vector>
  </HeadingPairs>
  <TitlesOfParts>
    <vt:vector size="14" baseType="lpstr">
      <vt:lpstr>Arial</vt:lpstr>
      <vt:lpstr>DB Head Black</vt:lpstr>
      <vt:lpstr>DB Head Light</vt:lpstr>
      <vt:lpstr>DB Office</vt:lpstr>
      <vt:lpstr>DB Sans</vt:lpstr>
      <vt:lpstr>Symbol</vt:lpstr>
      <vt:lpstr>DB</vt:lpstr>
      <vt:lpstr>Acrobat Document</vt:lpstr>
      <vt:lpstr>Presentation</vt:lpstr>
      <vt:lpstr>NTR für ERTMS/ETCS-Fahrzeugausrüstung</vt:lpstr>
      <vt:lpstr>NTR für ERTMS/ETCS-Fahrzeugausrüstung</vt:lpstr>
      <vt:lpstr>NTR für ERTMS/ETCS-Fahrzeugausrüstung</vt:lpstr>
      <vt:lpstr>NTR für ERTMS/ETCS-Fahrzeugausrüstung</vt:lpstr>
      <vt:lpstr>NTR für ERTMS/ETCS-Fahrzeugausrüstung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NTR für ERTMS/ETCS-Fahrzeugausrüstung</dc:title>
  <dc:creator>Christian Timmermann</dc:creator>
  <cp:lastModifiedBy>Christian Timmermann</cp:lastModifiedBy>
  <cp:revision>14</cp:revision>
  <dcterms:created xsi:type="dcterms:W3CDTF">2024-08-30T11:38:21Z</dcterms:created>
  <dcterms:modified xsi:type="dcterms:W3CDTF">2026-09-02T11:26:34Z</dcterms:modified>
</cp:coreProperties>
</file>